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30275213" cy="42803763"/>
  <p:notesSz cx="6735763" cy="9869488"/>
  <p:defaultTextStyle>
    <a:defPPr>
      <a:defRPr lang="ja-JP"/>
    </a:defPPr>
    <a:lvl1pPr marL="0" algn="l" defTabSz="3507730" rtl="0" eaLnBrk="1" latinLnBrk="0" hangingPunct="1">
      <a:defRPr kumimoji="1" sz="6905" kern="1200">
        <a:solidFill>
          <a:schemeClr val="tx1"/>
        </a:solidFill>
        <a:latin typeface="+mn-lt"/>
        <a:ea typeface="+mn-ea"/>
        <a:cs typeface="+mn-cs"/>
      </a:defRPr>
    </a:lvl1pPr>
    <a:lvl2pPr marL="1753865" algn="l" defTabSz="3507730" rtl="0" eaLnBrk="1" latinLnBrk="0" hangingPunct="1">
      <a:defRPr kumimoji="1" sz="6905" kern="1200">
        <a:solidFill>
          <a:schemeClr val="tx1"/>
        </a:solidFill>
        <a:latin typeface="+mn-lt"/>
        <a:ea typeface="+mn-ea"/>
        <a:cs typeface="+mn-cs"/>
      </a:defRPr>
    </a:lvl2pPr>
    <a:lvl3pPr marL="3507730" algn="l" defTabSz="3507730" rtl="0" eaLnBrk="1" latinLnBrk="0" hangingPunct="1">
      <a:defRPr kumimoji="1" sz="6905" kern="1200">
        <a:solidFill>
          <a:schemeClr val="tx1"/>
        </a:solidFill>
        <a:latin typeface="+mn-lt"/>
        <a:ea typeface="+mn-ea"/>
        <a:cs typeface="+mn-cs"/>
      </a:defRPr>
    </a:lvl3pPr>
    <a:lvl4pPr marL="5261595" algn="l" defTabSz="3507730" rtl="0" eaLnBrk="1" latinLnBrk="0" hangingPunct="1">
      <a:defRPr kumimoji="1" sz="6905" kern="1200">
        <a:solidFill>
          <a:schemeClr val="tx1"/>
        </a:solidFill>
        <a:latin typeface="+mn-lt"/>
        <a:ea typeface="+mn-ea"/>
        <a:cs typeface="+mn-cs"/>
      </a:defRPr>
    </a:lvl4pPr>
    <a:lvl5pPr marL="7015460" algn="l" defTabSz="3507730" rtl="0" eaLnBrk="1" latinLnBrk="0" hangingPunct="1">
      <a:defRPr kumimoji="1" sz="6905" kern="1200">
        <a:solidFill>
          <a:schemeClr val="tx1"/>
        </a:solidFill>
        <a:latin typeface="+mn-lt"/>
        <a:ea typeface="+mn-ea"/>
        <a:cs typeface="+mn-cs"/>
      </a:defRPr>
    </a:lvl5pPr>
    <a:lvl6pPr marL="8769325" algn="l" defTabSz="3507730" rtl="0" eaLnBrk="1" latinLnBrk="0" hangingPunct="1">
      <a:defRPr kumimoji="1" sz="6905" kern="1200">
        <a:solidFill>
          <a:schemeClr val="tx1"/>
        </a:solidFill>
        <a:latin typeface="+mn-lt"/>
        <a:ea typeface="+mn-ea"/>
        <a:cs typeface="+mn-cs"/>
      </a:defRPr>
    </a:lvl6pPr>
    <a:lvl7pPr marL="10523190" algn="l" defTabSz="3507730" rtl="0" eaLnBrk="1" latinLnBrk="0" hangingPunct="1">
      <a:defRPr kumimoji="1" sz="6905" kern="1200">
        <a:solidFill>
          <a:schemeClr val="tx1"/>
        </a:solidFill>
        <a:latin typeface="+mn-lt"/>
        <a:ea typeface="+mn-ea"/>
        <a:cs typeface="+mn-cs"/>
      </a:defRPr>
    </a:lvl7pPr>
    <a:lvl8pPr marL="12277054" algn="l" defTabSz="3507730" rtl="0" eaLnBrk="1" latinLnBrk="0" hangingPunct="1">
      <a:defRPr kumimoji="1" sz="6905" kern="1200">
        <a:solidFill>
          <a:schemeClr val="tx1"/>
        </a:solidFill>
        <a:latin typeface="+mn-lt"/>
        <a:ea typeface="+mn-ea"/>
        <a:cs typeface="+mn-cs"/>
      </a:defRPr>
    </a:lvl8pPr>
    <a:lvl9pPr marL="14030919" algn="l" defTabSz="3507730" rtl="0" eaLnBrk="1" latinLnBrk="0" hangingPunct="1">
      <a:defRPr kumimoji="1" sz="69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04" userDrawn="1">
          <p15:clr>
            <a:srgbClr val="A4A3A4"/>
          </p15:clr>
        </p15:guide>
        <p15:guide id="2" pos="95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さいたま市教育委員会" initials="さいたま市" lastIdx="2" clrIdx="0">
    <p:extLst>
      <p:ext uri="{19B8F6BF-5375-455C-9EA6-DF929625EA0E}">
        <p15:presenceInfo xmlns:p15="http://schemas.microsoft.com/office/powerpoint/2012/main" userId="さいたま市教育委員会"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29" autoAdjust="0"/>
    <p:restoredTop sz="96323" autoAdjust="0"/>
  </p:normalViewPr>
  <p:slideViewPr>
    <p:cSldViewPr snapToGrid="0">
      <p:cViewPr>
        <p:scale>
          <a:sx n="25" d="100"/>
          <a:sy n="25" d="100"/>
        </p:scale>
        <p:origin x="1120" y="-1656"/>
      </p:cViewPr>
      <p:guideLst>
        <p:guide orient="horz" pos="13504"/>
        <p:guide pos="953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ja-JP" altLang="en-US" sz="4000" dirty="0"/>
              <a:t>粉砕前後の抽出量</a:t>
            </a:r>
          </a:p>
        </c:rich>
      </c:tx>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solidFill>
            <a:ln>
              <a:noFill/>
            </a:ln>
            <a:effectLst/>
          </c:spPr>
          <c:invertIfNegative val="0"/>
          <c:dLbls>
            <c:dLbl>
              <c:idx val="1"/>
              <c:layout>
                <c:manualLayout>
                  <c:x val="5.3314447984514459E-3"/>
                  <c:y val="6.3479709164392079E-2"/>
                </c:manualLayout>
              </c:layout>
              <c:spPr>
                <a:noFill/>
                <a:ln>
                  <a:noFill/>
                </a:ln>
                <a:effectLst/>
              </c:spPr>
              <c:txPr>
                <a:bodyPr rot="0" spcFirstLastPara="1" vertOverflow="ellipsis" vert="horz" wrap="square" lIns="38100" tIns="19050" rIns="38100" bIns="19050" anchor="ctr" anchorCtr="1">
                  <a:noAutofit/>
                </a:bodyPr>
                <a:lstStyle/>
                <a:p>
                  <a:pPr>
                    <a:defRPr sz="3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BBE-4421-B4DF-8687959C1CF7}"/>
                </c:ext>
                <c:ext xmlns:c15="http://schemas.microsoft.com/office/drawing/2012/chart" uri="{CE6537A1-D6FC-4f65-9D91-7224C49458BB}">
                  <c15:layout>
                    <c:manualLayout>
                      <c:w val="0.21249806105427854"/>
                      <c:h val="0.25140231961569426"/>
                    </c:manualLayout>
                  </c15:layout>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Sheet1!$E$11:$E$12</c:f>
              <c:strCache>
                <c:ptCount val="2"/>
                <c:pt idx="0">
                  <c:v>粉砕前</c:v>
                </c:pt>
                <c:pt idx="1">
                  <c:v>粉砕後</c:v>
                </c:pt>
              </c:strCache>
            </c:strRef>
          </c:cat>
          <c:val>
            <c:numRef>
              <c:f>Sheet1!$F$11:$F$12</c:f>
              <c:numCache>
                <c:formatCode>#,##0</c:formatCode>
                <c:ptCount val="2"/>
                <c:pt idx="0">
                  <c:v>499593</c:v>
                </c:pt>
                <c:pt idx="1">
                  <c:v>7734302</c:v>
                </c:pt>
              </c:numCache>
            </c:numRef>
          </c:val>
          <c:extLst xmlns:c16r2="http://schemas.microsoft.com/office/drawing/2015/06/chart">
            <c:ext xmlns:c16="http://schemas.microsoft.com/office/drawing/2014/chart" uri="{C3380CC4-5D6E-409C-BE32-E72D297353CC}">
              <c16:uniqueId val="{00000001-8BBE-4421-B4DF-8687959C1CF7}"/>
            </c:ext>
          </c:extLst>
        </c:ser>
        <c:dLbls>
          <c:dLblPos val="outEnd"/>
          <c:showLegendKey val="0"/>
          <c:showVal val="1"/>
          <c:showCatName val="0"/>
          <c:showSerName val="0"/>
          <c:showPercent val="0"/>
          <c:showBubbleSize val="0"/>
        </c:dLbls>
        <c:gapWidth val="219"/>
        <c:overlap val="-27"/>
        <c:axId val="269293496"/>
        <c:axId val="269294280"/>
      </c:barChart>
      <c:catAx>
        <c:axId val="26929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ja-JP"/>
          </a:p>
        </c:txPr>
        <c:crossAx val="269294280"/>
        <c:crosses val="autoZero"/>
        <c:auto val="1"/>
        <c:lblAlgn val="ctr"/>
        <c:lblOffset val="100"/>
        <c:noMultiLvlLbl val="0"/>
      </c:catAx>
      <c:valAx>
        <c:axId val="269294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ja-JP"/>
          </a:p>
        </c:txPr>
        <c:crossAx val="2692934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ja-JP" altLang="en-US" sz="4000" dirty="0"/>
              <a:t>種子と殻のアネトールの抽出量</a:t>
            </a:r>
          </a:p>
        </c:rich>
      </c:tx>
      <c:layout/>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Sheet1!$D$6</c:f>
              <c:strCache>
                <c:ptCount val="1"/>
                <c:pt idx="0">
                  <c:v>種子と殻のアネトールの濃度</c:v>
                </c:pt>
              </c:strCache>
            </c:strRef>
          </c:tx>
          <c:spPr>
            <a:solidFill>
              <a:schemeClr val="accent2"/>
            </a:solidFill>
            <a:ln>
              <a:noFill/>
            </a:ln>
            <a:effectLst/>
          </c:spPr>
          <c:invertIfNegative val="0"/>
          <c:dLbls>
            <c:dLbl>
              <c:idx val="1"/>
              <c:layout>
                <c:manualLayout>
                  <c:x val="0"/>
                  <c:y val="6.492283479648081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517-4F67-84ED-F1B026DDF73A}"/>
                </c:ext>
                <c:ext xmlns:c15="http://schemas.microsoft.com/office/drawing/2012/chart" uri="{CE6537A1-D6FC-4f65-9D91-7224C49458BB}">
                  <c15:layout>
                    <c:manualLayout>
                      <c:w val="0.23206008084509039"/>
                      <c:h val="0.21781582489465384"/>
                    </c:manualLayout>
                  </c15:layout>
                </c:ext>
              </c:extLst>
            </c:dLbl>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Sheet1!$C$7:$C$8</c:f>
              <c:strCache>
                <c:ptCount val="2"/>
                <c:pt idx="0">
                  <c:v>種子</c:v>
                </c:pt>
                <c:pt idx="1">
                  <c:v>殻</c:v>
                </c:pt>
              </c:strCache>
            </c:strRef>
          </c:cat>
          <c:val>
            <c:numRef>
              <c:f>Sheet1!$D$7:$D$8</c:f>
              <c:numCache>
                <c:formatCode>#,##0</c:formatCode>
                <c:ptCount val="2"/>
                <c:pt idx="0">
                  <c:v>178052</c:v>
                </c:pt>
                <c:pt idx="1">
                  <c:v>5094710</c:v>
                </c:pt>
              </c:numCache>
            </c:numRef>
          </c:val>
          <c:extLst xmlns:c16r2="http://schemas.microsoft.com/office/drawing/2015/06/chart">
            <c:ext xmlns:c16="http://schemas.microsoft.com/office/drawing/2014/chart" uri="{C3380CC4-5D6E-409C-BE32-E72D297353CC}">
              <c16:uniqueId val="{00000001-7517-4F67-84ED-F1B026DDF73A}"/>
            </c:ext>
          </c:extLst>
        </c:ser>
        <c:dLbls>
          <c:showLegendKey val="0"/>
          <c:showVal val="0"/>
          <c:showCatName val="0"/>
          <c:showSerName val="0"/>
          <c:showPercent val="0"/>
          <c:showBubbleSize val="0"/>
        </c:dLbls>
        <c:gapWidth val="219"/>
        <c:overlap val="-27"/>
        <c:axId val="321437136"/>
        <c:axId val="321433216"/>
      </c:barChart>
      <c:catAx>
        <c:axId val="32143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ja-JP"/>
          </a:p>
        </c:txPr>
        <c:crossAx val="321433216"/>
        <c:crosses val="autoZero"/>
        <c:auto val="1"/>
        <c:lblAlgn val="ctr"/>
        <c:lblOffset val="100"/>
        <c:noMultiLvlLbl val="0"/>
      </c:catAx>
      <c:valAx>
        <c:axId val="321433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ja-JP"/>
          </a:p>
        </c:txPr>
        <c:crossAx val="3214371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800" b="0" i="0" u="none" strike="noStrike" kern="1200" spc="0" baseline="0">
                <a:solidFill>
                  <a:schemeClr val="tx1">
                    <a:lumMod val="65000"/>
                    <a:lumOff val="35000"/>
                  </a:schemeClr>
                </a:solidFill>
                <a:latin typeface="+mn-lt"/>
                <a:ea typeface="+mn-ea"/>
                <a:cs typeface="+mn-cs"/>
              </a:defRPr>
            </a:pPr>
            <a:r>
              <a:rPr lang="ja-JP" dirty="0"/>
              <a:t>加熱後のスターアニスからの抽出量</a:t>
            </a:r>
          </a:p>
        </c:rich>
      </c:tx>
      <c:layout/>
      <c:overlay val="0"/>
      <c:spPr>
        <a:noFill/>
        <a:ln>
          <a:noFill/>
        </a:ln>
        <a:effectLst/>
      </c:spPr>
      <c:txPr>
        <a:bodyPr rot="0" spcFirstLastPara="1" vertOverflow="ellipsis" vert="horz" wrap="square" anchor="ctr" anchorCtr="1"/>
        <a:lstStyle/>
        <a:p>
          <a:pPr>
            <a:defRPr sz="4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'[Microsoft PowerPoint 内のグラフ]Sheet1'!$B$6:$B$9</c:f>
              <c:strCache>
                <c:ptCount val="4"/>
                <c:pt idx="0">
                  <c:v>100℃</c:v>
                </c:pt>
                <c:pt idx="1">
                  <c:v>150℃</c:v>
                </c:pt>
                <c:pt idx="2">
                  <c:v>200℃</c:v>
                </c:pt>
                <c:pt idx="3">
                  <c:v>300℃</c:v>
                </c:pt>
              </c:strCache>
            </c:strRef>
          </c:cat>
          <c:val>
            <c:numRef>
              <c:f>'[Microsoft PowerPoint 内のグラフ]Sheet1'!$C$6:$C$9</c:f>
              <c:numCache>
                <c:formatCode>#,##0</c:formatCode>
                <c:ptCount val="4"/>
                <c:pt idx="0">
                  <c:v>3682110</c:v>
                </c:pt>
                <c:pt idx="1">
                  <c:v>3857097</c:v>
                </c:pt>
                <c:pt idx="2">
                  <c:v>2720851</c:v>
                </c:pt>
                <c:pt idx="3" formatCode="General">
                  <c:v>0</c:v>
                </c:pt>
              </c:numCache>
            </c:numRef>
          </c:val>
          <c:extLst xmlns:c16r2="http://schemas.microsoft.com/office/drawing/2015/06/chart">
            <c:ext xmlns:c16="http://schemas.microsoft.com/office/drawing/2014/chart" uri="{C3380CC4-5D6E-409C-BE32-E72D297353CC}">
              <c16:uniqueId val="{00000000-BB12-4093-80F0-162987ECA03E}"/>
            </c:ext>
          </c:extLst>
        </c:ser>
        <c:dLbls>
          <c:dLblPos val="outEnd"/>
          <c:showLegendKey val="0"/>
          <c:showVal val="1"/>
          <c:showCatName val="0"/>
          <c:showSerName val="0"/>
          <c:showPercent val="0"/>
          <c:showBubbleSize val="0"/>
        </c:dLbls>
        <c:gapWidth val="219"/>
        <c:overlap val="-27"/>
        <c:axId val="321434392"/>
        <c:axId val="321439096"/>
      </c:barChart>
      <c:catAx>
        <c:axId val="32143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ja-JP"/>
          </a:p>
        </c:txPr>
        <c:crossAx val="321439096"/>
        <c:crosses val="autoZero"/>
        <c:auto val="1"/>
        <c:lblAlgn val="ctr"/>
        <c:lblOffset val="100"/>
        <c:noMultiLvlLbl val="0"/>
      </c:catAx>
      <c:valAx>
        <c:axId val="321439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ja-JP"/>
          </a:p>
        </c:txPr>
        <c:crossAx val="32143439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40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ja-JP" dirty="0"/>
              <a:t>アネトールの水での抽出</a:t>
            </a:r>
          </a:p>
        </c:rich>
      </c:tx>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9730803682998663"/>
          <c:y val="0.16538117232346877"/>
          <c:w val="0.7878035172754464"/>
          <c:h val="0.62053210127690328"/>
        </c:manualLayout>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Sheet1!$J$8:$J$9</c:f>
              <c:numCache>
                <c:formatCode>General</c:formatCode>
                <c:ptCount val="2"/>
              </c:numCache>
            </c:numRef>
          </c:cat>
          <c:val>
            <c:numRef>
              <c:f>Sheet1!$L$8:$L$9</c:f>
              <c:numCache>
                <c:formatCode>#,##0</c:formatCode>
                <c:ptCount val="2"/>
                <c:pt idx="0">
                  <c:v>218912</c:v>
                </c:pt>
                <c:pt idx="1">
                  <c:v>3048887</c:v>
                </c:pt>
              </c:numCache>
            </c:numRef>
          </c:val>
          <c:extLst xmlns:c16r2="http://schemas.microsoft.com/office/drawing/2015/06/chart">
            <c:ext xmlns:c16="http://schemas.microsoft.com/office/drawing/2014/chart" uri="{C3380CC4-5D6E-409C-BE32-E72D297353CC}">
              <c16:uniqueId val="{00000000-72C6-4C3D-9561-96087862D45E}"/>
            </c:ext>
          </c:extLst>
        </c:ser>
        <c:dLbls>
          <c:dLblPos val="outEnd"/>
          <c:showLegendKey val="0"/>
          <c:showVal val="1"/>
          <c:showCatName val="0"/>
          <c:showSerName val="0"/>
          <c:showPercent val="0"/>
          <c:showBubbleSize val="0"/>
        </c:dLbls>
        <c:gapWidth val="182"/>
        <c:axId val="321432040"/>
        <c:axId val="321437528"/>
      </c:barChart>
      <c:catAx>
        <c:axId val="32143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321437528"/>
        <c:crosses val="autoZero"/>
        <c:auto val="1"/>
        <c:lblAlgn val="ctr"/>
        <c:lblOffset val="100"/>
        <c:noMultiLvlLbl val="0"/>
      </c:catAx>
      <c:valAx>
        <c:axId val="321437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ja-JP"/>
          </a:p>
        </c:txPr>
        <c:crossAx val="3214320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28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EB3271BC-A967-4AA8-8036-36C85A7AEF66}" type="datetimeFigureOut">
              <a:rPr kumimoji="1" lang="ja-JP" altLang="en-US" smtClean="0"/>
              <a:t>2018/9/27</a:t>
            </a:fld>
            <a:endParaRPr kumimoji="1" lang="ja-JP" altLang="en-US" dirty="0"/>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B2AB4B92-EED8-45B4-B59D-AB4E42FB7E0F}" type="slidenum">
              <a:rPr kumimoji="1" lang="ja-JP" altLang="en-US" smtClean="0"/>
              <a:t>‹#›</a:t>
            </a:fld>
            <a:endParaRPr kumimoji="1" lang="ja-JP" altLang="en-US" dirty="0"/>
          </a:p>
        </p:txBody>
      </p:sp>
    </p:spTree>
    <p:extLst>
      <p:ext uri="{BB962C8B-B14F-4D97-AF65-F5344CB8AC3E}">
        <p14:creationId xmlns:p14="http://schemas.microsoft.com/office/powerpoint/2010/main" val="12368125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AB4B92-EED8-45B4-B59D-AB4E42FB7E0F}" type="slidenum">
              <a:rPr kumimoji="1" lang="ja-JP" altLang="en-US" smtClean="0"/>
              <a:t>3</a:t>
            </a:fld>
            <a:endParaRPr kumimoji="1" lang="ja-JP" altLang="en-US" dirty="0"/>
          </a:p>
        </p:txBody>
      </p:sp>
    </p:spTree>
    <p:extLst>
      <p:ext uri="{BB962C8B-B14F-4D97-AF65-F5344CB8AC3E}">
        <p14:creationId xmlns:p14="http://schemas.microsoft.com/office/powerpoint/2010/main" val="2756700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ja-JP" altLang="en-US"/>
              <a:t>マスター タイトルの書式設定</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266840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341615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2353959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87881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102994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127808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4" name="Content Placeholder 3"/>
          <p:cNvSpPr>
            <a:spLocks noGrp="1"/>
          </p:cNvSpPr>
          <p:nvPr>
            <p:ph sz="half" idx="2"/>
          </p:nvPr>
        </p:nvSpPr>
        <p:spPr>
          <a:xfrm>
            <a:off x="2085368" y="15635264"/>
            <a:ext cx="12807832"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ja-JP" altLang="en-US"/>
              <a:t>マスター テキストの書式設定</a:t>
            </a:r>
          </a:p>
        </p:txBody>
      </p:sp>
      <p:sp>
        <p:nvSpPr>
          <p:cNvPr id="6" name="Content Placeholder 5"/>
          <p:cNvSpPr>
            <a:spLocks noGrp="1"/>
          </p:cNvSpPr>
          <p:nvPr>
            <p:ph sz="quarter" idx="4"/>
          </p:nvPr>
        </p:nvSpPr>
        <p:spPr>
          <a:xfrm>
            <a:off x="15326828" y="15635264"/>
            <a:ext cx="12870909" cy="2299711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390379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315489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247106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308618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ja-JP" altLang="en-US" dirty="0"/>
              <a:t>図を追加</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6954E5-4353-455E-AE20-7ACF9EE69AA9}" type="datetimeFigureOut">
              <a:rPr kumimoji="1" lang="ja-JP" altLang="en-US" smtClean="0"/>
              <a:t>2018/9/27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379756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066954E5-4353-455E-AE20-7ACF9EE69AA9}" type="datetimeFigureOut">
              <a:rPr kumimoji="1" lang="ja-JP" altLang="en-US" smtClean="0"/>
              <a:t>2018/9/27</a:t>
            </a:fld>
            <a:endParaRPr kumimoji="1" lang="ja-JP" altLang="en-US" dirty="0"/>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4F478314-65C4-4933-A4D2-5FDE4B06A1C0}" type="slidenum">
              <a:rPr kumimoji="1" lang="ja-JP" altLang="en-US" smtClean="0"/>
              <a:t>‹#›</a:t>
            </a:fld>
            <a:endParaRPr kumimoji="1" lang="ja-JP" altLang="en-US" dirty="0"/>
          </a:p>
        </p:txBody>
      </p:sp>
    </p:spTree>
    <p:extLst>
      <p:ext uri="{BB962C8B-B14F-4D97-AF65-F5344CB8AC3E}">
        <p14:creationId xmlns:p14="http://schemas.microsoft.com/office/powerpoint/2010/main" val="391712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kumimoji="1"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kumimoji="1"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kumimoji="1"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kumimoji="1"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kumimoji="1" sz="5960" kern="1200">
          <a:solidFill>
            <a:schemeClr val="tx1"/>
          </a:solidFill>
          <a:latin typeface="+mn-lt"/>
          <a:ea typeface="+mn-ea"/>
          <a:cs typeface="+mn-cs"/>
        </a:defRPr>
      </a:lvl9pPr>
    </p:bodyStyle>
    <p:otherStyle>
      <a:defPPr>
        <a:defRPr lang="en-US"/>
      </a:defPPr>
      <a:lvl1pPr marL="0" algn="l" defTabSz="3027487" rtl="0" eaLnBrk="1" latinLnBrk="0" hangingPunct="1">
        <a:defRPr kumimoji="1" sz="5960" kern="1200">
          <a:solidFill>
            <a:schemeClr val="tx1"/>
          </a:solidFill>
          <a:latin typeface="+mn-lt"/>
          <a:ea typeface="+mn-ea"/>
          <a:cs typeface="+mn-cs"/>
        </a:defRPr>
      </a:lvl1pPr>
      <a:lvl2pPr marL="1513743" algn="l" defTabSz="3027487" rtl="0" eaLnBrk="1" latinLnBrk="0" hangingPunct="1">
        <a:defRPr kumimoji="1" sz="5960" kern="1200">
          <a:solidFill>
            <a:schemeClr val="tx1"/>
          </a:solidFill>
          <a:latin typeface="+mn-lt"/>
          <a:ea typeface="+mn-ea"/>
          <a:cs typeface="+mn-cs"/>
        </a:defRPr>
      </a:lvl2pPr>
      <a:lvl3pPr marL="3027487" algn="l" defTabSz="3027487" rtl="0" eaLnBrk="1" latinLnBrk="0" hangingPunct="1">
        <a:defRPr kumimoji="1" sz="5960" kern="1200">
          <a:solidFill>
            <a:schemeClr val="tx1"/>
          </a:solidFill>
          <a:latin typeface="+mn-lt"/>
          <a:ea typeface="+mn-ea"/>
          <a:cs typeface="+mn-cs"/>
        </a:defRPr>
      </a:lvl3pPr>
      <a:lvl4pPr marL="4541230" algn="l" defTabSz="3027487" rtl="0" eaLnBrk="1" latinLnBrk="0" hangingPunct="1">
        <a:defRPr kumimoji="1" sz="5960" kern="1200">
          <a:solidFill>
            <a:schemeClr val="tx1"/>
          </a:solidFill>
          <a:latin typeface="+mn-lt"/>
          <a:ea typeface="+mn-ea"/>
          <a:cs typeface="+mn-cs"/>
        </a:defRPr>
      </a:lvl4pPr>
      <a:lvl5pPr marL="6054974" algn="l" defTabSz="3027487" rtl="0" eaLnBrk="1" latinLnBrk="0" hangingPunct="1">
        <a:defRPr kumimoji="1" sz="5960" kern="1200">
          <a:solidFill>
            <a:schemeClr val="tx1"/>
          </a:solidFill>
          <a:latin typeface="+mn-lt"/>
          <a:ea typeface="+mn-ea"/>
          <a:cs typeface="+mn-cs"/>
        </a:defRPr>
      </a:lvl5pPr>
      <a:lvl6pPr marL="7568717" algn="l" defTabSz="3027487" rtl="0" eaLnBrk="1" latinLnBrk="0" hangingPunct="1">
        <a:defRPr kumimoji="1" sz="5960" kern="1200">
          <a:solidFill>
            <a:schemeClr val="tx1"/>
          </a:solidFill>
          <a:latin typeface="+mn-lt"/>
          <a:ea typeface="+mn-ea"/>
          <a:cs typeface="+mn-cs"/>
        </a:defRPr>
      </a:lvl6pPr>
      <a:lvl7pPr marL="9082461" algn="l" defTabSz="3027487" rtl="0" eaLnBrk="1" latinLnBrk="0" hangingPunct="1">
        <a:defRPr kumimoji="1" sz="5960" kern="1200">
          <a:solidFill>
            <a:schemeClr val="tx1"/>
          </a:solidFill>
          <a:latin typeface="+mn-lt"/>
          <a:ea typeface="+mn-ea"/>
          <a:cs typeface="+mn-cs"/>
        </a:defRPr>
      </a:lvl7pPr>
      <a:lvl8pPr marL="10596204" algn="l" defTabSz="3027487" rtl="0" eaLnBrk="1" latinLnBrk="0" hangingPunct="1">
        <a:defRPr kumimoji="1" sz="5960" kern="1200">
          <a:solidFill>
            <a:schemeClr val="tx1"/>
          </a:solidFill>
          <a:latin typeface="+mn-lt"/>
          <a:ea typeface="+mn-ea"/>
          <a:cs typeface="+mn-cs"/>
        </a:defRPr>
      </a:lvl8pPr>
      <a:lvl9pPr marL="12109948" algn="l" defTabSz="3027487" rtl="0" eaLnBrk="1" latinLnBrk="0" hangingPunct="1">
        <a:defRPr kumimoji="1"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emf"/><Relationship Id="rId7"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6.png"/><Relationship Id="rId5" Type="http://schemas.openxmlformats.org/officeDocument/2006/relationships/chart" Target="../charts/chart1.xml"/><Relationship Id="rId10" Type="http://schemas.openxmlformats.org/officeDocument/2006/relationships/image" Target="../media/image5.png"/><Relationship Id="rId4" Type="http://schemas.openxmlformats.org/officeDocument/2006/relationships/image" Target="../media/image11.jpeg"/><Relationship Id="rId9" Type="http://schemas.openxmlformats.org/officeDocument/2006/relationships/image" Target="../media/image14.emf"/></Relationships>
</file>

<file path=ppt/slides/_rels/slide3.xml.rels><?xml version="1.0" encoding="UTF-8" standalone="yes"?>
<Relationships xmlns="http://schemas.openxmlformats.org/package/2006/relationships"><Relationship Id="rId8" Type="http://schemas.openxmlformats.org/officeDocument/2006/relationships/hyperlink" Target="http://jglobal.jst.go.jp/detail?JGLOBAL_ID=200907077923940351&amp;q=%E3%82%A2%E3%83%8D%E3%83%88%E3%83%BC%E3%83%AB&amp;t=0" TargetMode="External"/><Relationship Id="rId13" Type="http://schemas.openxmlformats.org/officeDocument/2006/relationships/image" Target="../media/image19.emf"/><Relationship Id="rId18" Type="http://schemas.openxmlformats.org/officeDocument/2006/relationships/image" Target="../media/image21.emf"/><Relationship Id="rId3" Type="http://schemas.openxmlformats.org/officeDocument/2006/relationships/image" Target="../media/image15.emf"/><Relationship Id="rId7" Type="http://schemas.openxmlformats.org/officeDocument/2006/relationships/hyperlink" Target="https://onlineshop.treeoflife.co.jp/ec/pro/disp/1/084403440" TargetMode="External"/><Relationship Id="rId12" Type="http://schemas.openxmlformats.org/officeDocument/2006/relationships/image" Target="../media/image18.jpeg"/><Relationship Id="rId17" Type="http://schemas.openxmlformats.org/officeDocument/2006/relationships/image" Target="../media/image20.emf"/><Relationship Id="rId2" Type="http://schemas.openxmlformats.org/officeDocument/2006/relationships/notesSlide" Target="../notesSlides/notesSlide1.xml"/><Relationship Id="rId16"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chart" Target="../charts/chart3.xml"/><Relationship Id="rId11" Type="http://schemas.openxmlformats.org/officeDocument/2006/relationships/hyperlink" Target="https://www.sbfoods.co.jp/selectspice/index.html" TargetMode="External"/><Relationship Id="rId5" Type="http://schemas.openxmlformats.org/officeDocument/2006/relationships/image" Target="../media/image17.emf"/><Relationship Id="rId15" Type="http://schemas.openxmlformats.org/officeDocument/2006/relationships/image" Target="../media/image6.png"/><Relationship Id="rId10" Type="http://schemas.openxmlformats.org/officeDocument/2006/relationships/hyperlink" Target="https://www.gls.co.jp/technique/app/gc_technical_note.html" TargetMode="External"/><Relationship Id="rId4" Type="http://schemas.openxmlformats.org/officeDocument/2006/relationships/image" Target="../media/image16.emf"/><Relationship Id="rId9" Type="http://schemas.openxmlformats.org/officeDocument/2006/relationships/hyperlink" Target="http://junsei.ehost.jp/productsearch/msds/11470jis.pdf"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564342" y="5792880"/>
            <a:ext cx="14765006" cy="3293209"/>
          </a:xfrm>
          <a:prstGeom prst="rect">
            <a:avLst/>
          </a:prstGeom>
          <a:noFill/>
        </p:spPr>
        <p:txBody>
          <a:bodyPr wrap="square" rtlCol="0">
            <a:spAutoFit/>
          </a:bodyPr>
          <a:lstStyle/>
          <a:p>
            <a:r>
              <a:rPr lang="ja-JP" altLang="en-US" sz="4800" b="1" dirty="0">
                <a:latin typeface="+mn-ea"/>
              </a:rPr>
              <a:t>４－１．スターアニスの主要香気成分のピークを確認する</a:t>
            </a:r>
            <a:endParaRPr lang="en-US" altLang="ja-JP" sz="4800" b="1" dirty="0">
              <a:latin typeface="+mn-ea"/>
            </a:endParaRPr>
          </a:p>
          <a:p>
            <a:endParaRPr lang="en-US" altLang="ja-JP" sz="4000" dirty="0"/>
          </a:p>
          <a:p>
            <a:r>
              <a:rPr lang="ja-JP" altLang="en-US" sz="4000" dirty="0"/>
              <a:t>　研究を始めるにあたり、私たちはまずスターアニスの主要香気成分がアネトールであることを文献調査によって確認した。そして、その成分がクロマトグラムのどのピークであるかの確認を行った。</a:t>
            </a:r>
            <a:endParaRPr lang="en-US" altLang="ja-JP" sz="4000" dirty="0"/>
          </a:p>
        </p:txBody>
      </p:sp>
      <p:sp>
        <p:nvSpPr>
          <p:cNvPr id="10" name="テキスト ボックス 9"/>
          <p:cNvSpPr txBox="1"/>
          <p:nvPr/>
        </p:nvSpPr>
        <p:spPr>
          <a:xfrm>
            <a:off x="462510" y="34534380"/>
            <a:ext cx="8343900" cy="646331"/>
          </a:xfrm>
          <a:prstGeom prst="rect">
            <a:avLst/>
          </a:prstGeom>
          <a:noFill/>
        </p:spPr>
        <p:txBody>
          <a:bodyPr wrap="square" rtlCol="0">
            <a:spAutoFit/>
          </a:bodyPr>
          <a:lstStyle/>
          <a:p>
            <a:r>
              <a:rPr lang="ja-JP" altLang="en-US" sz="3600" dirty="0"/>
              <a:t>実験で使用した機器</a:t>
            </a:r>
            <a:endParaRPr kumimoji="1" lang="en-US" altLang="ja-JP" sz="3600" dirty="0"/>
          </a:p>
        </p:txBody>
      </p:sp>
      <p:grpSp>
        <p:nvGrpSpPr>
          <p:cNvPr id="3" name="グループ化 4"/>
          <p:cNvGrpSpPr/>
          <p:nvPr/>
        </p:nvGrpSpPr>
        <p:grpSpPr>
          <a:xfrm>
            <a:off x="437981" y="35253422"/>
            <a:ext cx="6002575" cy="6677254"/>
            <a:chOff x="1311964" y="28355023"/>
            <a:chExt cx="6002575" cy="6677254"/>
          </a:xfrm>
        </p:grpSpPr>
        <p:pic>
          <p:nvPicPr>
            <p:cNvPr id="8" name="図 10"/>
            <p:cNvPicPr>
              <a:picLocks noChangeAspect="1"/>
            </p:cNvPicPr>
            <p:nvPr/>
          </p:nvPicPr>
          <p:blipFill rotWithShape="1">
            <a:blip r:embed="rId2"/>
            <a:srcRect l="953" t="17966"/>
            <a:stretch/>
          </p:blipFill>
          <p:spPr>
            <a:xfrm>
              <a:off x="1452060" y="28355023"/>
              <a:ext cx="5526222" cy="5878939"/>
            </a:xfrm>
            <a:prstGeom prst="rect">
              <a:avLst/>
            </a:prstGeom>
          </p:spPr>
        </p:pic>
        <p:sp>
          <p:nvSpPr>
            <p:cNvPr id="12" name="テキスト ボックス 16"/>
            <p:cNvSpPr txBox="1"/>
            <p:nvPr/>
          </p:nvSpPr>
          <p:spPr>
            <a:xfrm>
              <a:off x="1311964" y="34385946"/>
              <a:ext cx="6002575" cy="646331"/>
            </a:xfrm>
            <a:prstGeom prst="rect">
              <a:avLst/>
            </a:prstGeom>
            <a:noFill/>
          </p:spPr>
          <p:txBody>
            <a:bodyPr wrap="square" rtlCol="0">
              <a:spAutoFit/>
            </a:bodyPr>
            <a:lstStyle/>
            <a:p>
              <a:r>
                <a:rPr lang="ja-JP" altLang="en-US" sz="3600" dirty="0"/>
                <a:t>↑ガスクロマトグラフ（以下</a:t>
              </a:r>
              <a:r>
                <a:rPr lang="en-US" altLang="ja-JP" sz="3600" dirty="0"/>
                <a:t>GC)</a:t>
              </a:r>
              <a:endParaRPr kumimoji="1" lang="en-US" altLang="ja-JP" sz="3600" dirty="0"/>
            </a:p>
          </p:txBody>
        </p:sp>
      </p:grpSp>
      <p:grpSp>
        <p:nvGrpSpPr>
          <p:cNvPr id="14" name="グループ化 24"/>
          <p:cNvGrpSpPr/>
          <p:nvPr/>
        </p:nvGrpSpPr>
        <p:grpSpPr>
          <a:xfrm>
            <a:off x="6664714" y="35253422"/>
            <a:ext cx="6044175" cy="6591992"/>
            <a:chOff x="8169964" y="28367168"/>
            <a:chExt cx="6044175" cy="6591992"/>
          </a:xfrm>
        </p:grpSpPr>
        <p:pic>
          <p:nvPicPr>
            <p:cNvPr id="9" name="図 26"/>
            <p:cNvPicPr>
              <a:picLocks noChangeAspect="1"/>
            </p:cNvPicPr>
            <p:nvPr/>
          </p:nvPicPr>
          <p:blipFill>
            <a:blip r:embed="rId3"/>
            <a:stretch>
              <a:fillRect/>
            </a:stretch>
          </p:blipFill>
          <p:spPr>
            <a:xfrm>
              <a:off x="8169964" y="28367168"/>
              <a:ext cx="6044175" cy="5878939"/>
            </a:xfrm>
            <a:prstGeom prst="rect">
              <a:avLst/>
            </a:prstGeom>
          </p:spPr>
        </p:pic>
        <p:sp>
          <p:nvSpPr>
            <p:cNvPr id="13" name="テキスト ボックス 27"/>
            <p:cNvSpPr txBox="1"/>
            <p:nvPr/>
          </p:nvSpPr>
          <p:spPr>
            <a:xfrm>
              <a:off x="8178806" y="34312829"/>
              <a:ext cx="5605672" cy="646331"/>
            </a:xfrm>
            <a:prstGeom prst="rect">
              <a:avLst/>
            </a:prstGeom>
            <a:noFill/>
          </p:spPr>
          <p:txBody>
            <a:bodyPr wrap="square" rtlCol="0">
              <a:spAutoFit/>
            </a:bodyPr>
            <a:lstStyle/>
            <a:p>
              <a:r>
                <a:rPr lang="ja-JP" altLang="en-US" sz="3600" dirty="0"/>
                <a:t>↑ロータリーエバポレータ</a:t>
              </a:r>
              <a:endParaRPr lang="en-US" altLang="ja-JP" sz="3600" dirty="0"/>
            </a:p>
          </p:txBody>
        </p:sp>
      </p:grpSp>
      <p:sp>
        <p:nvSpPr>
          <p:cNvPr id="15" name="テキスト ボックス 14"/>
          <p:cNvSpPr txBox="1"/>
          <p:nvPr/>
        </p:nvSpPr>
        <p:spPr>
          <a:xfrm flipH="1">
            <a:off x="15808703" y="23251464"/>
            <a:ext cx="13994296" cy="6863417"/>
          </a:xfrm>
          <a:prstGeom prst="rect">
            <a:avLst/>
          </a:prstGeom>
          <a:noFill/>
        </p:spPr>
        <p:txBody>
          <a:bodyPr wrap="square" rtlCol="0">
            <a:spAutoFit/>
          </a:bodyPr>
          <a:lstStyle/>
          <a:p>
            <a:r>
              <a:rPr lang="ja-JP" altLang="en-US" sz="4000" dirty="0"/>
              <a:t>（２）　（</a:t>
            </a:r>
            <a:r>
              <a:rPr lang="en-US" altLang="ja-JP" sz="4000" dirty="0"/>
              <a:t>1</a:t>
            </a:r>
            <a:r>
              <a:rPr lang="ja-JP" altLang="en-US" sz="4000" dirty="0"/>
              <a:t>）の測定結果を素材から得た精油のクロマトグラム</a:t>
            </a:r>
            <a:r>
              <a:rPr lang="en-US" altLang="ja-JP" sz="4000" dirty="0"/>
              <a:t> </a:t>
            </a:r>
            <a:r>
              <a:rPr lang="ja-JP" altLang="en-US" sz="4000" dirty="0"/>
              <a:t>（図</a:t>
            </a:r>
            <a:r>
              <a:rPr lang="en-US" altLang="ja-JP" sz="4000" dirty="0"/>
              <a:t>1</a:t>
            </a:r>
            <a:r>
              <a:rPr lang="ja-JP" altLang="en-US" sz="4000" dirty="0"/>
              <a:t>）</a:t>
            </a:r>
            <a:r>
              <a:rPr lang="en-US" altLang="ja-JP" sz="4000" dirty="0"/>
              <a:t> </a:t>
            </a:r>
            <a:r>
              <a:rPr lang="ja-JP" altLang="en-US" sz="4000" dirty="0"/>
              <a:t>と比較し、同じリテンションタイムのピークの確認を試みた。　</a:t>
            </a:r>
            <a:endParaRPr lang="en-US" altLang="ja-JP" sz="4000" dirty="0"/>
          </a:p>
          <a:p>
            <a:endParaRPr lang="en-US" altLang="ja-JP" sz="4000" dirty="0"/>
          </a:p>
          <a:p>
            <a:r>
              <a:rPr lang="ja-JP" altLang="en-US" sz="4000" u="sng" dirty="0"/>
              <a:t>方法</a:t>
            </a:r>
            <a:endParaRPr lang="en-US" altLang="ja-JP" sz="4000" u="sng" dirty="0"/>
          </a:p>
          <a:p>
            <a:pPr lvl="0"/>
            <a:r>
              <a:rPr lang="ja-JP" altLang="en-US" sz="4000" dirty="0"/>
              <a:t>　スターアニスの素材</a:t>
            </a:r>
            <a:r>
              <a:rPr lang="en-US" altLang="ja-JP" sz="4000" dirty="0"/>
              <a:t>5.00g</a:t>
            </a:r>
            <a:r>
              <a:rPr lang="ja-JP" altLang="en-US" sz="4000" dirty="0"/>
              <a:t>を取り、</a:t>
            </a:r>
            <a:r>
              <a:rPr lang="ja-JP" altLang="en-US" sz="4000" dirty="0">
                <a:solidFill>
                  <a:prstClr val="black"/>
                </a:solidFill>
              </a:rPr>
              <a:t>手のひら程度の大きさのポリ袋に移した。その後、玄翁を用いて下図のように粉砕し、すり付三角フラスコに入れ</a:t>
            </a:r>
            <a:r>
              <a:rPr lang="en-US" altLang="ja-JP" sz="4000" dirty="0">
                <a:solidFill>
                  <a:prstClr val="black"/>
                </a:solidFill>
              </a:rPr>
              <a:t>40.0ml</a:t>
            </a:r>
            <a:r>
              <a:rPr lang="ja-JP" altLang="en-US" sz="4000" dirty="0">
                <a:solidFill>
                  <a:prstClr val="black"/>
                </a:solidFill>
              </a:rPr>
              <a:t>のヘキサンを加える。</a:t>
            </a:r>
            <a:r>
              <a:rPr lang="en-US" altLang="ja-JP" sz="4000" dirty="0">
                <a:solidFill>
                  <a:prstClr val="black"/>
                </a:solidFill>
              </a:rPr>
              <a:t>30</a:t>
            </a:r>
            <a:r>
              <a:rPr lang="ja-JP" altLang="en-US" sz="4000" dirty="0">
                <a:solidFill>
                  <a:prstClr val="black"/>
                </a:solidFill>
              </a:rPr>
              <a:t>分間超音波を超音波洗浄機を用いて当ててヘキサン抽出し、後に濾過した。その濾液をナスフラスコに移し、ロータリーエバポレータにかけて溶媒留去を行った。その後、得られた精油</a:t>
            </a:r>
            <a:r>
              <a:rPr lang="en-US" altLang="ja-JP" sz="4000" dirty="0">
                <a:solidFill>
                  <a:prstClr val="black"/>
                </a:solidFill>
              </a:rPr>
              <a:t>100</a:t>
            </a:r>
            <a:r>
              <a:rPr lang="ja-JP" altLang="en-US" sz="4000" dirty="0">
                <a:solidFill>
                  <a:prstClr val="black"/>
                </a:solidFill>
              </a:rPr>
              <a:t>㎎当たり</a:t>
            </a:r>
            <a:r>
              <a:rPr lang="en-US" altLang="ja-JP" sz="4000" dirty="0">
                <a:solidFill>
                  <a:prstClr val="black"/>
                </a:solidFill>
              </a:rPr>
              <a:t>1.00ml</a:t>
            </a:r>
            <a:r>
              <a:rPr lang="ja-JP" altLang="en-US" sz="4000" dirty="0">
                <a:solidFill>
                  <a:prstClr val="black"/>
                </a:solidFill>
              </a:rPr>
              <a:t>のジクロロメタンを加え、そこから</a:t>
            </a:r>
            <a:r>
              <a:rPr lang="en-US" altLang="ja-JP" sz="4000" dirty="0">
                <a:solidFill>
                  <a:prstClr val="black"/>
                </a:solidFill>
              </a:rPr>
              <a:t>1.00μl</a:t>
            </a:r>
            <a:r>
              <a:rPr lang="ja-JP" altLang="en-US" sz="4000" dirty="0">
                <a:solidFill>
                  <a:prstClr val="black"/>
                </a:solidFill>
              </a:rPr>
              <a:t>をとり、</a:t>
            </a:r>
            <a:r>
              <a:rPr lang="en-US" altLang="ja-JP" sz="4000" dirty="0">
                <a:solidFill>
                  <a:prstClr val="black"/>
                </a:solidFill>
              </a:rPr>
              <a:t>GC</a:t>
            </a:r>
            <a:r>
              <a:rPr lang="ja-JP" altLang="en-US" sz="4000" dirty="0">
                <a:solidFill>
                  <a:prstClr val="black"/>
                </a:solidFill>
              </a:rPr>
              <a:t>による測定をした。</a:t>
            </a:r>
            <a:endParaRPr lang="en-US" altLang="ja-JP" sz="4000" dirty="0">
              <a:solidFill>
                <a:prstClr val="black"/>
              </a:solidFill>
            </a:endParaRPr>
          </a:p>
        </p:txBody>
      </p:sp>
      <p:sp>
        <p:nvSpPr>
          <p:cNvPr id="35" name="テキスト ボックス 34"/>
          <p:cNvSpPr txBox="1"/>
          <p:nvPr/>
        </p:nvSpPr>
        <p:spPr>
          <a:xfrm>
            <a:off x="0" y="1218649"/>
            <a:ext cx="30275213" cy="1323439"/>
          </a:xfrm>
          <a:prstGeom prst="rect">
            <a:avLst/>
          </a:prstGeom>
          <a:noFill/>
        </p:spPr>
        <p:txBody>
          <a:bodyPr wrap="square" rtlCol="0" anchor="t">
            <a:spAutoFit/>
          </a:bodyPr>
          <a:lstStyle/>
          <a:p>
            <a:pPr algn="ctr"/>
            <a:r>
              <a:rPr lang="ja-JP" altLang="en-US" sz="8000" dirty="0"/>
              <a:t>八角茴香（スターアニス）が中華料理で使える理由</a:t>
            </a:r>
            <a:endParaRPr lang="en-US" altLang="ja-JP" sz="8000" dirty="0"/>
          </a:p>
        </p:txBody>
      </p:sp>
      <p:sp>
        <p:nvSpPr>
          <p:cNvPr id="37" name="テキスト ボックス 36"/>
          <p:cNvSpPr txBox="1"/>
          <p:nvPr/>
        </p:nvSpPr>
        <p:spPr>
          <a:xfrm>
            <a:off x="578077" y="5219598"/>
            <a:ext cx="10144541" cy="8494633"/>
          </a:xfrm>
          <a:prstGeom prst="rect">
            <a:avLst/>
          </a:prstGeom>
          <a:noFill/>
        </p:spPr>
        <p:txBody>
          <a:bodyPr wrap="square" rtlCol="0" anchor="t">
            <a:spAutoFit/>
          </a:bodyPr>
          <a:lstStyle/>
          <a:p>
            <a:pPr lvl="0"/>
            <a:r>
              <a:rPr lang="ja-JP" altLang="en-US" sz="6600" dirty="0">
                <a:solidFill>
                  <a:prstClr val="black"/>
                </a:solidFill>
              </a:rPr>
              <a:t>１．はじめに</a:t>
            </a:r>
            <a:endParaRPr lang="en-US" altLang="ja-JP" sz="6600" dirty="0">
              <a:solidFill>
                <a:prstClr val="black"/>
              </a:solidFill>
            </a:endParaRPr>
          </a:p>
          <a:p>
            <a:pPr lvl="0"/>
            <a:endParaRPr lang="en-US" altLang="ja-JP" sz="4000" dirty="0"/>
          </a:p>
          <a:p>
            <a:r>
              <a:rPr lang="ja-JP" altLang="en-US" sz="4000"/>
              <a:t>　中華料理には、八角茴香（以下スターアニス）</a:t>
            </a:r>
            <a:r>
              <a:rPr kumimoji="1" lang="ja-JP" altLang="en-US" sz="4000"/>
              <a:t>が使われた</a:t>
            </a:r>
            <a:r>
              <a:rPr lang="ja-JP" altLang="en-US" sz="4000"/>
              <a:t>煮物</a:t>
            </a:r>
            <a:r>
              <a:rPr kumimoji="1" lang="ja-JP" altLang="en-US" sz="4000"/>
              <a:t>や炒め物などがある。</a:t>
            </a:r>
            <a:endParaRPr lang="en-US" altLang="ja-JP" sz="4000" dirty="0">
              <a:cs typeface="Calibri"/>
            </a:endParaRPr>
          </a:p>
          <a:p>
            <a:r>
              <a:rPr lang="ja-JP" altLang="en-US" sz="4000"/>
              <a:t>　炒め物の際は中華鍋などを用いて水を加えずに加熱している。また、煮物を作る際は具材を水にいれて熱を加えている。</a:t>
            </a:r>
            <a:endParaRPr lang="ja-JP" altLang="en-US" sz="4000">
              <a:latin typeface="ＭＳ Ｐゴシック"/>
              <a:ea typeface="ＭＳ Ｐゴシック"/>
            </a:endParaRPr>
          </a:p>
          <a:p>
            <a:r>
              <a:rPr lang="ja-JP" altLang="en-US" sz="4000">
                <a:latin typeface="ＭＳ Ｐゴシック"/>
                <a:ea typeface="ＭＳ Ｐゴシック"/>
              </a:rPr>
              <a:t> そこで、スターアニスの主要香気成分は熱などが影響して香りが変わることは無いのか。また、スターアニスの部位（殻と種子</a:t>
            </a:r>
            <a:r>
              <a:rPr lang="en-US" sz="4000" dirty="0">
                <a:latin typeface="ＭＳ Ｐゴシック"/>
                <a:ea typeface="ＭＳ Ｐゴシック"/>
              </a:rPr>
              <a:t>)</a:t>
            </a:r>
            <a:r>
              <a:rPr lang="ja-JP" altLang="en-US" sz="4000">
                <a:latin typeface="ＭＳ Ｐゴシック"/>
                <a:ea typeface="ＭＳ Ｐゴシック"/>
              </a:rPr>
              <a:t>によってそこに含まれる主要香気成分の割合が異なるのかについて、ガスクロマトグラフィーで調べた。</a:t>
            </a:r>
            <a:endParaRPr lang="ja-JP"/>
          </a:p>
          <a:p>
            <a:endParaRPr lang="ja-JP" altLang="en-US" sz="4000" dirty="0">
              <a:latin typeface="ＭＳ Ｐゴシック"/>
              <a:ea typeface="ＭＳ Ｐゴシック"/>
            </a:endParaRPr>
          </a:p>
        </p:txBody>
      </p:sp>
      <p:sp>
        <p:nvSpPr>
          <p:cNvPr id="38" name="テキスト ボックス 37"/>
          <p:cNvSpPr txBox="1"/>
          <p:nvPr/>
        </p:nvSpPr>
        <p:spPr>
          <a:xfrm>
            <a:off x="575237" y="33210849"/>
            <a:ext cx="10687050" cy="1107996"/>
          </a:xfrm>
          <a:prstGeom prst="rect">
            <a:avLst/>
          </a:prstGeom>
          <a:noFill/>
        </p:spPr>
        <p:txBody>
          <a:bodyPr wrap="square" rtlCol="0">
            <a:spAutoFit/>
          </a:bodyPr>
          <a:lstStyle/>
          <a:p>
            <a:r>
              <a:rPr lang="ja-JP" altLang="en-US" sz="6600" dirty="0"/>
              <a:t>４．</a:t>
            </a:r>
            <a:r>
              <a:rPr lang="ja-JP" altLang="en-US" sz="6600" dirty="0" smtClean="0"/>
              <a:t>研究</a:t>
            </a:r>
            <a:r>
              <a:rPr lang="ja-JP" altLang="en-US" sz="6600" dirty="0" smtClean="0"/>
              <a:t>の手順</a:t>
            </a:r>
            <a:endParaRPr lang="en-US" altLang="ja-JP" sz="6600" dirty="0"/>
          </a:p>
        </p:txBody>
      </p:sp>
      <p:pic>
        <p:nvPicPr>
          <p:cNvPr id="39" name="図 38"/>
          <p:cNvPicPr>
            <a:picLocks noChangeAspect="1"/>
          </p:cNvPicPr>
          <p:nvPr/>
        </p:nvPicPr>
        <p:blipFill rotWithShape="1">
          <a:blip r:embed="rId4" cstate="print">
            <a:extLst>
              <a:ext uri="{28A0092B-C50C-407E-A947-70E740481C1C}">
                <a14:useLocalDpi xmlns:a14="http://schemas.microsoft.com/office/drawing/2010/main" val="0"/>
              </a:ext>
            </a:extLst>
          </a:blip>
          <a:srcRect l="4727" t="27884" r="2146" b="22983"/>
          <a:stretch/>
        </p:blipFill>
        <p:spPr>
          <a:xfrm>
            <a:off x="10637507" y="6874572"/>
            <a:ext cx="4529141" cy="4247284"/>
          </a:xfrm>
          <a:prstGeom prst="rect">
            <a:avLst/>
          </a:prstGeom>
        </p:spPr>
      </p:pic>
      <p:sp>
        <p:nvSpPr>
          <p:cNvPr id="46" name="テキスト ボックス 45"/>
          <p:cNvSpPr txBox="1"/>
          <p:nvPr/>
        </p:nvSpPr>
        <p:spPr>
          <a:xfrm flipH="1">
            <a:off x="15808703" y="21654811"/>
            <a:ext cx="13994296" cy="1323439"/>
          </a:xfrm>
          <a:prstGeom prst="rect">
            <a:avLst/>
          </a:prstGeom>
          <a:noFill/>
        </p:spPr>
        <p:txBody>
          <a:bodyPr wrap="square" rtlCol="0">
            <a:spAutoFit/>
          </a:bodyPr>
          <a:lstStyle/>
          <a:p>
            <a:r>
              <a:rPr lang="ja-JP" altLang="en-US" sz="4000" dirty="0"/>
              <a:t>クロマトグラム（図</a:t>
            </a:r>
            <a:r>
              <a:rPr lang="en-US" altLang="ja-JP" sz="4000" dirty="0"/>
              <a:t>1</a:t>
            </a:r>
            <a:r>
              <a:rPr lang="ja-JP" altLang="en-US" sz="4000" dirty="0"/>
              <a:t>）より、アネトールのリテンションタイムは </a:t>
            </a:r>
            <a:r>
              <a:rPr lang="en-US" altLang="ja-JP" sz="4000" dirty="0"/>
              <a:t>33.5</a:t>
            </a:r>
            <a:r>
              <a:rPr lang="ja-JP" altLang="en-US" sz="4000" dirty="0"/>
              <a:t>分であることが分かった。　</a:t>
            </a:r>
            <a:endParaRPr lang="en-US" altLang="ja-JP" sz="4000" dirty="0"/>
          </a:p>
        </p:txBody>
      </p:sp>
      <p:sp>
        <p:nvSpPr>
          <p:cNvPr id="4" name="正方形/長方形 3"/>
          <p:cNvSpPr/>
          <p:nvPr/>
        </p:nvSpPr>
        <p:spPr>
          <a:xfrm>
            <a:off x="15653249" y="9490638"/>
            <a:ext cx="14305204" cy="5755422"/>
          </a:xfrm>
          <a:prstGeom prst="rect">
            <a:avLst/>
          </a:prstGeom>
        </p:spPr>
        <p:txBody>
          <a:bodyPr wrap="square">
            <a:spAutoFit/>
          </a:bodyPr>
          <a:lstStyle/>
          <a:p>
            <a:pPr lvl="0"/>
            <a:r>
              <a:rPr lang="ja-JP" altLang="en-US" sz="4800" dirty="0">
                <a:solidFill>
                  <a:prstClr val="black"/>
                </a:solidFill>
              </a:rPr>
              <a:t>４－１－１．</a:t>
            </a:r>
            <a:endParaRPr lang="en-US" altLang="ja-JP" sz="4800" dirty="0">
              <a:solidFill>
                <a:prstClr val="black"/>
              </a:solidFill>
            </a:endParaRPr>
          </a:p>
          <a:p>
            <a:pPr lvl="0"/>
            <a:r>
              <a:rPr lang="en-US" altLang="ja-JP" sz="4000" dirty="0">
                <a:solidFill>
                  <a:prstClr val="black"/>
                </a:solidFill>
              </a:rPr>
              <a:t>(</a:t>
            </a:r>
            <a:r>
              <a:rPr lang="ja-JP" altLang="en-US" sz="4000" dirty="0">
                <a:solidFill>
                  <a:prstClr val="black"/>
                </a:solidFill>
              </a:rPr>
              <a:t>１</a:t>
            </a:r>
            <a:r>
              <a:rPr lang="en-US" altLang="ja-JP" sz="4000" dirty="0">
                <a:solidFill>
                  <a:prstClr val="black"/>
                </a:solidFill>
              </a:rPr>
              <a:t>)</a:t>
            </a:r>
            <a:r>
              <a:rPr lang="ja-JP" altLang="en-US" sz="4000" dirty="0">
                <a:solidFill>
                  <a:prstClr val="black"/>
                </a:solidFill>
              </a:rPr>
              <a:t>　スタンダード（和光</a:t>
            </a:r>
            <a:r>
              <a:rPr lang="en-US" altLang="ja-JP" sz="4000" dirty="0">
                <a:solidFill>
                  <a:prstClr val="black"/>
                </a:solidFill>
              </a:rPr>
              <a:t>1</a:t>
            </a:r>
            <a:r>
              <a:rPr lang="ja-JP" altLang="en-US" sz="4000" dirty="0">
                <a:solidFill>
                  <a:prstClr val="black"/>
                </a:solidFill>
              </a:rPr>
              <a:t>級）のアネトールを </a:t>
            </a:r>
            <a:r>
              <a:rPr lang="en-US" altLang="ja-JP" sz="4000" dirty="0">
                <a:solidFill>
                  <a:prstClr val="black"/>
                </a:solidFill>
              </a:rPr>
              <a:t>GC </a:t>
            </a:r>
            <a:r>
              <a:rPr lang="ja-JP" altLang="en-US" sz="4000" dirty="0">
                <a:solidFill>
                  <a:prstClr val="black"/>
                </a:solidFill>
              </a:rPr>
              <a:t>によって測定し、そのクロマトグラムを得る。</a:t>
            </a:r>
            <a:endParaRPr lang="en-US" altLang="ja-JP" sz="4000" dirty="0">
              <a:solidFill>
                <a:prstClr val="black"/>
              </a:solidFill>
            </a:endParaRPr>
          </a:p>
          <a:p>
            <a:pPr lvl="0"/>
            <a:endParaRPr lang="en-US" altLang="ja-JP" sz="4000" dirty="0">
              <a:solidFill>
                <a:prstClr val="black"/>
              </a:solidFill>
            </a:endParaRPr>
          </a:p>
          <a:p>
            <a:pPr lvl="0"/>
            <a:r>
              <a:rPr lang="ja-JP" altLang="en-US" sz="4000" u="sng" dirty="0">
                <a:solidFill>
                  <a:prstClr val="black"/>
                </a:solidFill>
              </a:rPr>
              <a:t>方法</a:t>
            </a:r>
            <a:endParaRPr lang="en-US" altLang="ja-JP" sz="4000" u="sng" dirty="0">
              <a:solidFill>
                <a:prstClr val="black"/>
              </a:solidFill>
            </a:endParaRPr>
          </a:p>
          <a:p>
            <a:pPr lvl="0"/>
            <a:r>
              <a:rPr lang="ja-JP" altLang="en-US" sz="4000" dirty="0">
                <a:solidFill>
                  <a:prstClr val="black"/>
                </a:solidFill>
              </a:rPr>
              <a:t>　バイアルにアネトールと、アネトール</a:t>
            </a:r>
            <a:r>
              <a:rPr lang="en-US" altLang="ja-JP" sz="4000" dirty="0">
                <a:solidFill>
                  <a:prstClr val="black"/>
                </a:solidFill>
              </a:rPr>
              <a:t>100</a:t>
            </a:r>
            <a:r>
              <a:rPr lang="ja-JP" altLang="en-US" sz="4000" dirty="0">
                <a:solidFill>
                  <a:prstClr val="black"/>
                </a:solidFill>
              </a:rPr>
              <a:t>㎎当たり</a:t>
            </a:r>
            <a:r>
              <a:rPr lang="en-US" altLang="ja-JP" sz="4000" dirty="0">
                <a:solidFill>
                  <a:prstClr val="black"/>
                </a:solidFill>
              </a:rPr>
              <a:t>1.00ml</a:t>
            </a:r>
            <a:r>
              <a:rPr lang="ja-JP" altLang="en-US" sz="4000" dirty="0">
                <a:solidFill>
                  <a:prstClr val="black"/>
                </a:solidFill>
              </a:rPr>
              <a:t>のジクロロメタンを入れた、そこから</a:t>
            </a:r>
            <a:r>
              <a:rPr lang="en-US" altLang="ja-JP" sz="4000" dirty="0">
                <a:solidFill>
                  <a:prstClr val="black"/>
                </a:solidFill>
              </a:rPr>
              <a:t>1.00μl</a:t>
            </a:r>
            <a:r>
              <a:rPr lang="ja-JP" altLang="en-US" sz="4000" dirty="0">
                <a:solidFill>
                  <a:prstClr val="black"/>
                </a:solidFill>
              </a:rPr>
              <a:t>をシリンジでとり、</a:t>
            </a:r>
            <a:r>
              <a:rPr lang="en-US" altLang="ja-JP" sz="4000" dirty="0">
                <a:solidFill>
                  <a:prstClr val="black"/>
                </a:solidFill>
              </a:rPr>
              <a:t>GC </a:t>
            </a:r>
            <a:r>
              <a:rPr lang="ja-JP" altLang="en-US" sz="4000" dirty="0">
                <a:solidFill>
                  <a:prstClr val="black"/>
                </a:solidFill>
              </a:rPr>
              <a:t>を用いて測定を行った。</a:t>
            </a:r>
            <a:endParaRPr lang="en-US" altLang="ja-JP" sz="4000" dirty="0">
              <a:solidFill>
                <a:prstClr val="black"/>
              </a:solidFill>
            </a:endParaRPr>
          </a:p>
          <a:p>
            <a:pPr lvl="0"/>
            <a:endParaRPr lang="en-US" altLang="ja-JP" sz="4000" dirty="0">
              <a:solidFill>
                <a:prstClr val="black"/>
              </a:solidFill>
            </a:endParaRPr>
          </a:p>
        </p:txBody>
      </p:sp>
      <p:sp>
        <p:nvSpPr>
          <p:cNvPr id="92" name="テキスト ボックス 91"/>
          <p:cNvSpPr txBox="1"/>
          <p:nvPr/>
        </p:nvSpPr>
        <p:spPr>
          <a:xfrm>
            <a:off x="578076" y="19398203"/>
            <a:ext cx="14281509" cy="12803505"/>
          </a:xfrm>
          <a:prstGeom prst="rect">
            <a:avLst/>
          </a:prstGeom>
          <a:noFill/>
        </p:spPr>
        <p:txBody>
          <a:bodyPr wrap="square" rtlCol="0">
            <a:spAutoFit/>
          </a:bodyPr>
          <a:lstStyle/>
          <a:p>
            <a:pPr lvl="0"/>
            <a:r>
              <a:rPr lang="ja-JP" altLang="en-US" sz="6600" dirty="0">
                <a:solidFill>
                  <a:prstClr val="black"/>
                </a:solidFill>
              </a:rPr>
              <a:t>３．研究対象とする素材</a:t>
            </a:r>
            <a:endParaRPr lang="en-US" altLang="ja-JP" sz="6600" dirty="0">
              <a:solidFill>
                <a:prstClr val="black"/>
              </a:solidFill>
            </a:endParaRPr>
          </a:p>
          <a:p>
            <a:endParaRPr lang="en-US" altLang="ja-JP" sz="4000" dirty="0"/>
          </a:p>
          <a:p>
            <a:r>
              <a:rPr lang="ja-JP" altLang="en-US" sz="4000" dirty="0"/>
              <a:t>　スターアニスは中国原産の常緑樹であるトウシキミの木の果実を乾燥させたもので、中華料理ではスパイスとして用いられている。</a:t>
            </a:r>
            <a:endParaRPr lang="en-US" altLang="ja-JP" sz="4000" dirty="0"/>
          </a:p>
          <a:p>
            <a:r>
              <a:rPr lang="ja-JP" altLang="en-US" sz="4000" dirty="0"/>
              <a:t>今回、研究の素材には市販の乾物のスターアニス（中国産）を用いた。スターアニスの主要香気成分は、アネトールである。この香気成分に着目し、香気成分の熱による影響を検証した。</a:t>
            </a:r>
            <a:endParaRPr lang="en-US" altLang="ja-JP" sz="4000" dirty="0"/>
          </a:p>
          <a:p>
            <a:endParaRPr kumimoji="1" lang="en-US" altLang="ja-JP" sz="4000" dirty="0"/>
          </a:p>
          <a:p>
            <a:r>
              <a:rPr lang="ja-JP" altLang="en-US" sz="4000" dirty="0"/>
              <a:t>トウシキミ</a:t>
            </a:r>
            <a:endParaRPr lang="en-US" altLang="ja-JP" sz="4000" dirty="0"/>
          </a:p>
          <a:p>
            <a:r>
              <a:rPr lang="ja-JP" altLang="en-US" sz="4000" dirty="0"/>
              <a:t>［学名］　</a:t>
            </a:r>
            <a:r>
              <a:rPr lang="en-US" altLang="ja-JP" sz="4000" dirty="0"/>
              <a:t>Illicium verum</a:t>
            </a:r>
          </a:p>
          <a:p>
            <a:r>
              <a:rPr lang="ja-JP" altLang="en-US" sz="4000" dirty="0"/>
              <a:t>［目］　　 アウストロバイレヤ目</a:t>
            </a:r>
            <a:r>
              <a:rPr lang="en-US" altLang="ja-JP" sz="4000" dirty="0"/>
              <a:t> Austrobaileyales</a:t>
            </a:r>
          </a:p>
          <a:p>
            <a:r>
              <a:rPr lang="ja-JP" altLang="en-US" sz="4000" dirty="0"/>
              <a:t>［科］　　</a:t>
            </a:r>
            <a:r>
              <a:rPr lang="en-US" altLang="ja-JP" sz="4000" dirty="0"/>
              <a:t> </a:t>
            </a:r>
            <a:r>
              <a:rPr lang="ja-JP" altLang="en-US" sz="4000" dirty="0"/>
              <a:t>マツブサ科 </a:t>
            </a:r>
            <a:r>
              <a:rPr lang="en-US" altLang="ja-JP" sz="4000" dirty="0"/>
              <a:t>Schisandraceae  </a:t>
            </a:r>
          </a:p>
          <a:p>
            <a:r>
              <a:rPr lang="ja-JP" altLang="en-US" sz="4000" dirty="0"/>
              <a:t>［属］　　 シキミ属 </a:t>
            </a:r>
            <a:r>
              <a:rPr lang="en-US" altLang="ja-JP" sz="4000" dirty="0"/>
              <a:t>Illicium  </a:t>
            </a:r>
          </a:p>
          <a:p>
            <a:r>
              <a:rPr lang="ja-JP" altLang="en-US" sz="4000" dirty="0"/>
              <a:t>［種］　　</a:t>
            </a:r>
            <a:r>
              <a:rPr lang="en-US" altLang="ja-JP" sz="4000" dirty="0"/>
              <a:t> </a:t>
            </a:r>
            <a:r>
              <a:rPr lang="ja-JP" altLang="en-US" sz="4000" dirty="0"/>
              <a:t>トウシキミ </a:t>
            </a:r>
            <a:r>
              <a:rPr lang="en-US" altLang="ja-JP" sz="4000" dirty="0"/>
              <a:t>I. verum </a:t>
            </a:r>
          </a:p>
          <a:p>
            <a:endParaRPr lang="en-US" altLang="ja-JP" sz="4000" dirty="0"/>
          </a:p>
          <a:p>
            <a:r>
              <a:rPr lang="ja-JP" altLang="en-US" sz="4000" dirty="0"/>
              <a:t>アネトール</a:t>
            </a:r>
            <a:endParaRPr lang="en-US" altLang="ja-JP" sz="4000" dirty="0"/>
          </a:p>
          <a:p>
            <a:r>
              <a:rPr lang="ja-JP" altLang="en-US" sz="4000" dirty="0"/>
              <a:t>分子式  </a:t>
            </a:r>
            <a:r>
              <a:rPr lang="en-US" altLang="ja-JP" sz="4000" dirty="0"/>
              <a:t>C</a:t>
            </a:r>
            <a:r>
              <a:rPr lang="ja-JP" altLang="en-US" sz="4000" dirty="0"/>
              <a:t>₁₀</a:t>
            </a:r>
            <a:r>
              <a:rPr lang="en-US" altLang="ja-JP" sz="4000" dirty="0"/>
              <a:t>H</a:t>
            </a:r>
            <a:r>
              <a:rPr lang="ja-JP" altLang="en-US" sz="4000" dirty="0"/>
              <a:t>₁₂</a:t>
            </a:r>
            <a:r>
              <a:rPr lang="en-US" altLang="ja-JP" sz="4000" dirty="0"/>
              <a:t>O</a:t>
            </a:r>
          </a:p>
          <a:p>
            <a:r>
              <a:rPr lang="ja-JP" altLang="en-US" sz="4000" dirty="0"/>
              <a:t>分子量  </a:t>
            </a:r>
            <a:r>
              <a:rPr lang="en-US" altLang="ja-JP" sz="4000" dirty="0"/>
              <a:t>148.205</a:t>
            </a:r>
          </a:p>
          <a:p>
            <a:r>
              <a:rPr lang="ja-JP" altLang="en-US" sz="4000" dirty="0"/>
              <a:t>蒸気圧  </a:t>
            </a:r>
            <a:r>
              <a:rPr lang="en-US" altLang="ja-JP" sz="4000" dirty="0"/>
              <a:t>1.33 </a:t>
            </a:r>
            <a:r>
              <a:rPr lang="en-US" altLang="ja-JP" sz="4000" dirty="0" err="1"/>
              <a:t>hPa</a:t>
            </a:r>
            <a:r>
              <a:rPr lang="en-US" altLang="ja-JP" sz="4000" dirty="0"/>
              <a:t> </a:t>
            </a:r>
            <a:r>
              <a:rPr lang="ja-JP" altLang="en-US" sz="4000" dirty="0"/>
              <a:t>（</a:t>
            </a:r>
            <a:r>
              <a:rPr lang="en-US" altLang="ja-JP" sz="4000" dirty="0"/>
              <a:t>63 </a:t>
            </a:r>
            <a:r>
              <a:rPr lang="ja-JP" altLang="en-US" sz="4000" dirty="0"/>
              <a:t>℃）</a:t>
            </a:r>
            <a:r>
              <a:rPr lang="en-US" altLang="ja-JP" sz="4000" dirty="0"/>
              <a:t> </a:t>
            </a:r>
          </a:p>
          <a:p>
            <a:r>
              <a:rPr lang="ja-JP" altLang="en-US" sz="4000" dirty="0"/>
              <a:t>沸点   </a:t>
            </a:r>
            <a:r>
              <a:rPr lang="en-US" altLang="ja-JP" sz="4000" dirty="0"/>
              <a:t>234–237 </a:t>
            </a:r>
            <a:r>
              <a:rPr lang="ja-JP" altLang="en-US" sz="4000" dirty="0"/>
              <a:t>℃</a:t>
            </a:r>
            <a:endParaRPr lang="en-US" altLang="ja-JP" sz="4000" dirty="0"/>
          </a:p>
        </p:txBody>
      </p:sp>
      <p:sp>
        <p:nvSpPr>
          <p:cNvPr id="5" name="テキスト ボックス 4"/>
          <p:cNvSpPr txBox="1"/>
          <p:nvPr/>
        </p:nvSpPr>
        <p:spPr>
          <a:xfrm>
            <a:off x="15808703" y="36605601"/>
            <a:ext cx="13490197" cy="1938992"/>
          </a:xfrm>
          <a:prstGeom prst="rect">
            <a:avLst/>
          </a:prstGeom>
          <a:noFill/>
        </p:spPr>
        <p:txBody>
          <a:bodyPr wrap="square" rtlCol="0">
            <a:spAutoFit/>
          </a:bodyPr>
          <a:lstStyle/>
          <a:p>
            <a:r>
              <a:rPr kumimoji="1" lang="ja-JP" altLang="en-US" sz="4000" dirty="0"/>
              <a:t>クロマトグラム（</a:t>
            </a:r>
            <a:r>
              <a:rPr lang="ja-JP" altLang="en-US" sz="4000" dirty="0"/>
              <a:t>図</a:t>
            </a:r>
            <a:r>
              <a:rPr lang="en-US" altLang="ja-JP" sz="4000" dirty="0"/>
              <a:t>2</a:t>
            </a:r>
            <a:r>
              <a:rPr lang="ja-JP" altLang="en-US" sz="4000" dirty="0"/>
              <a:t>）</a:t>
            </a:r>
            <a:r>
              <a:rPr kumimoji="1" lang="ja-JP" altLang="en-US" sz="4000" dirty="0"/>
              <a:t>では、アネトールであると考えられるピークが</a:t>
            </a:r>
            <a:r>
              <a:rPr lang="en-US" altLang="ja-JP" sz="4000" dirty="0"/>
              <a:t>31.6</a:t>
            </a:r>
            <a:r>
              <a:rPr lang="ja-JP" altLang="en-US" sz="4000" dirty="0"/>
              <a:t>分に出た。</a:t>
            </a:r>
            <a:r>
              <a:rPr kumimoji="1" lang="ja-JP" altLang="en-US" sz="4000" dirty="0"/>
              <a:t>次に精油にアネトールを加えてアネトールのピークが重なるかどうか確認した。</a:t>
            </a:r>
          </a:p>
        </p:txBody>
      </p:sp>
      <p:sp>
        <p:nvSpPr>
          <p:cNvPr id="18" name="テキスト ボックス 17"/>
          <p:cNvSpPr txBox="1"/>
          <p:nvPr/>
        </p:nvSpPr>
        <p:spPr>
          <a:xfrm>
            <a:off x="24830966" y="35603852"/>
            <a:ext cx="5241999" cy="584775"/>
          </a:xfrm>
          <a:prstGeom prst="rect">
            <a:avLst/>
          </a:prstGeom>
          <a:noFill/>
        </p:spPr>
        <p:txBody>
          <a:bodyPr wrap="square" rtlCol="0">
            <a:spAutoFit/>
          </a:bodyPr>
          <a:lstStyle/>
          <a:p>
            <a:r>
              <a:rPr kumimoji="1" lang="ja-JP" altLang="en-US" sz="3200" dirty="0"/>
              <a:t>図</a:t>
            </a:r>
            <a:r>
              <a:rPr kumimoji="1" lang="en-US" altLang="ja-JP" sz="3200" dirty="0"/>
              <a:t>2</a:t>
            </a:r>
            <a:r>
              <a:rPr kumimoji="1" lang="ja-JP" altLang="en-US" sz="3200" dirty="0"/>
              <a:t>　スターアニスの</a:t>
            </a:r>
            <a:r>
              <a:rPr lang="ja-JP" altLang="en-US" sz="3200" dirty="0"/>
              <a:t>天然物</a:t>
            </a:r>
            <a:endParaRPr kumimoji="1" lang="ja-JP" altLang="en-US" sz="3200" dirty="0"/>
          </a:p>
        </p:txBody>
      </p:sp>
      <p:sp>
        <p:nvSpPr>
          <p:cNvPr id="6" name="テキスト ボックス 5"/>
          <p:cNvSpPr txBox="1"/>
          <p:nvPr/>
        </p:nvSpPr>
        <p:spPr>
          <a:xfrm>
            <a:off x="4511027" y="798082"/>
            <a:ext cx="3956317" cy="707886"/>
          </a:xfrm>
          <a:prstGeom prst="rect">
            <a:avLst/>
          </a:prstGeom>
          <a:noFill/>
        </p:spPr>
        <p:txBody>
          <a:bodyPr wrap="square" rtlCol="0">
            <a:spAutoFit/>
          </a:bodyPr>
          <a:lstStyle/>
          <a:p>
            <a:r>
              <a:rPr kumimoji="1" lang="ja-JP" altLang="en-US" sz="4000" b="1" dirty="0"/>
              <a:t>はっかくういきょう</a:t>
            </a:r>
          </a:p>
        </p:txBody>
      </p:sp>
      <p:sp>
        <p:nvSpPr>
          <p:cNvPr id="2" name="テキスト ボックス 1"/>
          <p:cNvSpPr txBox="1"/>
          <p:nvPr/>
        </p:nvSpPr>
        <p:spPr>
          <a:xfrm>
            <a:off x="2512339" y="2664575"/>
            <a:ext cx="25250533" cy="2123658"/>
          </a:xfrm>
          <a:prstGeom prst="rect">
            <a:avLst/>
          </a:prstGeom>
          <a:noFill/>
        </p:spPr>
        <p:txBody>
          <a:bodyPr wrap="square" rtlCol="0">
            <a:spAutoFit/>
          </a:bodyPr>
          <a:lstStyle/>
          <a:p>
            <a:pPr algn="ctr"/>
            <a:r>
              <a:rPr lang="ja-JP" altLang="en-US" sz="4400" dirty="0"/>
              <a:t>さいたま市立大宮北高校　　</a:t>
            </a:r>
            <a:r>
              <a:rPr kumimoji="1" lang="ja-JP" altLang="en-US" sz="4400" dirty="0"/>
              <a:t>サイエンス部化学班</a:t>
            </a:r>
            <a:endParaRPr kumimoji="1" lang="en-US" altLang="ja-JP" sz="4400" dirty="0"/>
          </a:p>
          <a:p>
            <a:pPr algn="ctr"/>
            <a:r>
              <a:rPr lang="en-US" altLang="ja-JP" sz="4400" dirty="0"/>
              <a:t>Unit.1</a:t>
            </a:r>
          </a:p>
          <a:p>
            <a:pPr algn="ctr"/>
            <a:r>
              <a:rPr lang="ja-JP" altLang="en-US" sz="4400" dirty="0"/>
              <a:t>帖地俊平　古谷晶　根本侑汰　多屋遼祐　片岡優征　山下礼雄　尾臺昂成</a:t>
            </a:r>
            <a:endParaRPr lang="en-US" altLang="ja-JP" sz="4400" dirty="0"/>
          </a:p>
        </p:txBody>
      </p:sp>
      <p:grpSp>
        <p:nvGrpSpPr>
          <p:cNvPr id="25" name="グループ化 24">
            <a:extLst>
              <a:ext uri="{FF2B5EF4-FFF2-40B4-BE49-F238E27FC236}">
                <a16:creationId xmlns:a16="http://schemas.microsoft.com/office/drawing/2014/main" xmlns="" id="{69DA922C-0380-4F34-A912-3A477B3E55AB}"/>
              </a:ext>
            </a:extLst>
          </p:cNvPr>
          <p:cNvGrpSpPr/>
          <p:nvPr/>
        </p:nvGrpSpPr>
        <p:grpSpPr>
          <a:xfrm>
            <a:off x="15922760" y="14659771"/>
            <a:ext cx="12768456" cy="6288714"/>
            <a:chOff x="15916554" y="10337216"/>
            <a:chExt cx="12768456" cy="6288714"/>
          </a:xfrm>
        </p:grpSpPr>
        <p:pic>
          <p:nvPicPr>
            <p:cNvPr id="22" name="図 21"/>
            <p:cNvPicPr>
              <a:picLocks noChangeAspect="1"/>
            </p:cNvPicPr>
            <p:nvPr/>
          </p:nvPicPr>
          <p:blipFill>
            <a:blip r:embed="rId5"/>
            <a:stretch>
              <a:fillRect/>
            </a:stretch>
          </p:blipFill>
          <p:spPr>
            <a:xfrm>
              <a:off x="15916554" y="10498580"/>
              <a:ext cx="12768456" cy="6127350"/>
            </a:xfrm>
            <a:prstGeom prst="rect">
              <a:avLst/>
            </a:prstGeom>
          </p:spPr>
        </p:pic>
        <p:pic>
          <p:nvPicPr>
            <p:cNvPr id="21" name="図 20"/>
            <p:cNvPicPr>
              <a:picLocks noChangeAspect="1"/>
            </p:cNvPicPr>
            <p:nvPr/>
          </p:nvPicPr>
          <p:blipFill rotWithShape="1">
            <a:blip r:embed="rId6"/>
            <a:srcRect l="1041" t="10607" r="94336" b="1920"/>
            <a:stretch/>
          </p:blipFill>
          <p:spPr>
            <a:xfrm>
              <a:off x="16086791" y="10337216"/>
              <a:ext cx="565184" cy="6015304"/>
            </a:xfrm>
            <a:prstGeom prst="rect">
              <a:avLst/>
            </a:prstGeom>
          </p:spPr>
        </p:pic>
        <p:pic>
          <p:nvPicPr>
            <p:cNvPr id="42" name="図 41"/>
            <p:cNvPicPr>
              <a:picLocks noChangeAspect="1"/>
            </p:cNvPicPr>
            <p:nvPr/>
          </p:nvPicPr>
          <p:blipFill rotWithShape="1">
            <a:blip r:embed="rId7"/>
            <a:srcRect l="976" t="94370" b="1767"/>
            <a:stretch/>
          </p:blipFill>
          <p:spPr>
            <a:xfrm>
              <a:off x="16086791" y="15898308"/>
              <a:ext cx="12501576" cy="454212"/>
            </a:xfrm>
            <a:prstGeom prst="rect">
              <a:avLst/>
            </a:prstGeom>
          </p:spPr>
        </p:pic>
      </p:grpSp>
      <p:grpSp>
        <p:nvGrpSpPr>
          <p:cNvPr id="27" name="グループ化 26">
            <a:extLst>
              <a:ext uri="{FF2B5EF4-FFF2-40B4-BE49-F238E27FC236}">
                <a16:creationId xmlns:a16="http://schemas.microsoft.com/office/drawing/2014/main" xmlns="" id="{F0FDF593-DB9E-4BA5-B533-567651CD2362}"/>
              </a:ext>
            </a:extLst>
          </p:cNvPr>
          <p:cNvGrpSpPr/>
          <p:nvPr/>
        </p:nvGrpSpPr>
        <p:grpSpPr>
          <a:xfrm>
            <a:off x="15831067" y="30229077"/>
            <a:ext cx="14021199" cy="6127350"/>
            <a:chOff x="15506467" y="25610077"/>
            <a:chExt cx="14021199" cy="6127350"/>
          </a:xfrm>
        </p:grpSpPr>
        <p:grpSp>
          <p:nvGrpSpPr>
            <p:cNvPr id="26" name="グループ化 25">
              <a:extLst>
                <a:ext uri="{FF2B5EF4-FFF2-40B4-BE49-F238E27FC236}">
                  <a16:creationId xmlns:a16="http://schemas.microsoft.com/office/drawing/2014/main" xmlns="" id="{C9F359AF-2F84-42A9-99FC-5136F2B3B37E}"/>
                </a:ext>
              </a:extLst>
            </p:cNvPr>
            <p:cNvGrpSpPr/>
            <p:nvPr/>
          </p:nvGrpSpPr>
          <p:grpSpPr>
            <a:xfrm>
              <a:off x="15506467" y="25610077"/>
              <a:ext cx="14021199" cy="6127350"/>
              <a:chOff x="15506467" y="25610077"/>
              <a:chExt cx="14021199" cy="6127350"/>
            </a:xfrm>
          </p:grpSpPr>
          <p:pic>
            <p:nvPicPr>
              <p:cNvPr id="28" name="図 27"/>
              <p:cNvPicPr>
                <a:picLocks noChangeAspect="1"/>
              </p:cNvPicPr>
              <p:nvPr/>
            </p:nvPicPr>
            <p:blipFill>
              <a:blip r:embed="rId8"/>
              <a:stretch>
                <a:fillRect/>
              </a:stretch>
            </p:blipFill>
            <p:spPr>
              <a:xfrm>
                <a:off x="15653249" y="25610077"/>
                <a:ext cx="8798484" cy="6127350"/>
              </a:xfrm>
              <a:prstGeom prst="rect">
                <a:avLst/>
              </a:prstGeom>
            </p:spPr>
          </p:pic>
          <p:pic>
            <p:nvPicPr>
              <p:cNvPr id="30" name="図 29"/>
              <p:cNvPicPr>
                <a:picLocks noChangeAspect="1"/>
              </p:cNvPicPr>
              <p:nvPr/>
            </p:nvPicPr>
            <p:blipFill rotWithShape="1">
              <a:blip r:embed="rId9" cstate="print">
                <a:extLst>
                  <a:ext uri="{28A0092B-C50C-407E-A947-70E740481C1C}">
                    <a14:useLocalDpi xmlns:a14="http://schemas.microsoft.com/office/drawing/2010/main" val="0"/>
                  </a:ext>
                </a:extLst>
              </a:blip>
              <a:srcRect l="31243" t="15562" r="32841" b="2569"/>
              <a:stretch/>
            </p:blipFill>
            <p:spPr>
              <a:xfrm rot="5400000">
                <a:off x="25255828" y="25176010"/>
                <a:ext cx="3743076" cy="4800600"/>
              </a:xfrm>
              <a:prstGeom prst="rect">
                <a:avLst/>
              </a:prstGeom>
            </p:spPr>
          </p:pic>
          <p:pic>
            <p:nvPicPr>
              <p:cNvPr id="36" name="図 35"/>
              <p:cNvPicPr>
                <a:picLocks noChangeAspect="1"/>
              </p:cNvPicPr>
              <p:nvPr/>
            </p:nvPicPr>
            <p:blipFill rotWithShape="1">
              <a:blip r:embed="rId6"/>
              <a:srcRect l="1041" t="10607" r="94336" b="1920"/>
              <a:stretch/>
            </p:blipFill>
            <p:spPr>
              <a:xfrm>
                <a:off x="15506467" y="25667545"/>
                <a:ext cx="545020" cy="5800693"/>
              </a:xfrm>
              <a:prstGeom prst="rect">
                <a:avLst/>
              </a:prstGeom>
            </p:spPr>
          </p:pic>
        </p:grpSp>
        <p:pic>
          <p:nvPicPr>
            <p:cNvPr id="24" name="図 23"/>
            <p:cNvPicPr>
              <a:picLocks noChangeAspect="1"/>
            </p:cNvPicPr>
            <p:nvPr/>
          </p:nvPicPr>
          <p:blipFill rotWithShape="1">
            <a:blip r:embed="rId7"/>
            <a:srcRect l="976" t="94370" b="1767"/>
            <a:stretch/>
          </p:blipFill>
          <p:spPr>
            <a:xfrm>
              <a:off x="15564342" y="31209155"/>
              <a:ext cx="8803445" cy="259083"/>
            </a:xfrm>
            <a:prstGeom prst="rect">
              <a:avLst/>
            </a:prstGeom>
          </p:spPr>
        </p:pic>
      </p:grpSp>
      <p:sp>
        <p:nvSpPr>
          <p:cNvPr id="16" name="テキスト ボックス 15"/>
          <p:cNvSpPr txBox="1"/>
          <p:nvPr/>
        </p:nvSpPr>
        <p:spPr>
          <a:xfrm>
            <a:off x="20059727" y="20936555"/>
            <a:ext cx="5673260" cy="584775"/>
          </a:xfrm>
          <a:prstGeom prst="rect">
            <a:avLst/>
          </a:prstGeom>
          <a:noFill/>
        </p:spPr>
        <p:txBody>
          <a:bodyPr wrap="square" rtlCol="0">
            <a:spAutoFit/>
          </a:bodyPr>
          <a:lstStyle/>
          <a:p>
            <a:r>
              <a:rPr lang="ja-JP" altLang="en-US" sz="3200" dirty="0"/>
              <a:t>図</a:t>
            </a:r>
            <a:r>
              <a:rPr lang="en-US" altLang="ja-JP" sz="3200" dirty="0"/>
              <a:t>1</a:t>
            </a:r>
            <a:r>
              <a:rPr lang="ja-JP" altLang="en-US" sz="3200" dirty="0"/>
              <a:t>　</a:t>
            </a:r>
            <a:r>
              <a:rPr kumimoji="1" lang="ja-JP" altLang="en-US" sz="3200" dirty="0"/>
              <a:t>アネトールのスタンダード</a:t>
            </a:r>
            <a:r>
              <a:rPr kumimoji="1" lang="en-US" altLang="ja-JP" sz="3200" dirty="0"/>
              <a:t>A</a:t>
            </a:r>
            <a:endParaRPr kumimoji="1" lang="ja-JP" altLang="en-US" sz="3200" dirty="0"/>
          </a:p>
        </p:txBody>
      </p:sp>
      <p:sp>
        <p:nvSpPr>
          <p:cNvPr id="43" name="テキスト ボックス 42"/>
          <p:cNvSpPr txBox="1"/>
          <p:nvPr/>
        </p:nvSpPr>
        <p:spPr>
          <a:xfrm>
            <a:off x="578077" y="13019382"/>
            <a:ext cx="14588571" cy="6032421"/>
          </a:xfrm>
          <a:prstGeom prst="rect">
            <a:avLst/>
          </a:prstGeom>
          <a:noFill/>
        </p:spPr>
        <p:txBody>
          <a:bodyPr wrap="square" rtlCol="0" anchor="t">
            <a:spAutoFit/>
          </a:bodyPr>
          <a:lstStyle/>
          <a:p>
            <a:pPr lvl="0"/>
            <a:r>
              <a:rPr lang="ja-JP" altLang="en-US" sz="6600" dirty="0">
                <a:solidFill>
                  <a:prstClr val="black"/>
                </a:solidFill>
              </a:rPr>
              <a:t>２．仮説</a:t>
            </a:r>
            <a:endParaRPr lang="en-US" altLang="ja-JP" sz="6600" dirty="0">
              <a:solidFill>
                <a:prstClr val="black"/>
              </a:solidFill>
            </a:endParaRPr>
          </a:p>
          <a:p>
            <a:pPr lvl="0"/>
            <a:endParaRPr lang="en-US" altLang="ja-JP" sz="4000" b="1" dirty="0">
              <a:solidFill>
                <a:prstClr val="black"/>
              </a:solidFill>
            </a:endParaRPr>
          </a:p>
          <a:p>
            <a:r>
              <a:rPr lang="ja-JP" altLang="en-US" sz="4000">
                <a:solidFill>
                  <a:prstClr val="black"/>
                </a:solidFill>
              </a:rPr>
              <a:t>　香気成分は蒸発しやすい物質が多い。</a:t>
            </a:r>
            <a:r>
              <a:rPr lang="ja-JP" sz="4000"/>
              <a:t>和食では香辛料を最後に入れるのに対し、中華料理ではスターアニスなどの香辛料を加熱する前から入れることがある</a:t>
            </a:r>
            <a:r>
              <a:rPr lang="ja-JP" sz="4000">
                <a:latin typeface="ＭＳ Ｐゴシック"/>
                <a:ea typeface="ＭＳ Ｐゴシック"/>
              </a:rPr>
              <a:t>。</a:t>
            </a:r>
            <a:endParaRPr lang="en-US" altLang="ja-JP" sz="4000">
              <a:latin typeface="ＭＳ Ｐゴシック"/>
              <a:ea typeface="ＭＳ Ｐゴシック"/>
            </a:endParaRPr>
          </a:p>
          <a:p>
            <a:r>
              <a:rPr lang="ja-JP" sz="4000">
                <a:solidFill>
                  <a:prstClr val="black"/>
                </a:solidFill>
                <a:latin typeface="ＭＳ Ｐゴシック"/>
                <a:ea typeface="ＭＳ Ｐゴシック"/>
              </a:rPr>
              <a:t>　</a:t>
            </a:r>
            <a:r>
              <a:rPr lang="ja-JP" altLang="en-US" sz="4000">
                <a:solidFill>
                  <a:prstClr val="black"/>
                </a:solidFill>
                <a:latin typeface="ＭＳ Ｐゴシック"/>
                <a:ea typeface="ＭＳ Ｐゴシック"/>
              </a:rPr>
              <a:t>しかし、スターアニスの主要香気成分は調理をする際に加熱しても香りが残っている。</a:t>
            </a:r>
            <a:endParaRPr lang="en-US" altLang="ja-JP" sz="4000">
              <a:solidFill>
                <a:prstClr val="black"/>
              </a:solidFill>
              <a:latin typeface="ＭＳ Ｐゴシック"/>
              <a:ea typeface="ＭＳ Ｐゴシック"/>
              <a:cs typeface="Calibri"/>
            </a:endParaRPr>
          </a:p>
          <a:p>
            <a:pPr lvl="0"/>
            <a:r>
              <a:rPr lang="ja-JP" altLang="en-US" sz="4000">
                <a:solidFill>
                  <a:prstClr val="black"/>
                </a:solidFill>
              </a:rPr>
              <a:t>　これは、スターアニスの主要香気成分が加熱によって壊れることがなく、蒸発もしにくいと考えられる</a:t>
            </a:r>
            <a:r>
              <a:rPr lang="ja-JP" altLang="en-US" sz="4000">
                <a:solidFill>
                  <a:prstClr val="black"/>
                </a:solidFill>
                <a:latin typeface="ＭＳ Ｐゴシック"/>
                <a:ea typeface="ＭＳ Ｐゴシック"/>
              </a:rPr>
              <a:t>。</a:t>
            </a:r>
            <a:endParaRPr lang="en-US" altLang="ja-JP" sz="4000" dirty="0">
              <a:solidFill>
                <a:prstClr val="black"/>
              </a:solidFill>
            </a:endParaRPr>
          </a:p>
        </p:txBody>
      </p:sp>
    </p:spTree>
    <p:extLst>
      <p:ext uri="{BB962C8B-B14F-4D97-AF65-F5344CB8AC3E}">
        <p14:creationId xmlns:p14="http://schemas.microsoft.com/office/powerpoint/2010/main" val="2665607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p:cNvPicPr>
            <a:picLocks noChangeAspect="1"/>
          </p:cNvPicPr>
          <p:nvPr/>
        </p:nvPicPr>
        <p:blipFill>
          <a:blip r:embed="rId2"/>
          <a:stretch>
            <a:fillRect/>
          </a:stretch>
        </p:blipFill>
        <p:spPr>
          <a:xfrm>
            <a:off x="194462" y="22935172"/>
            <a:ext cx="7413023" cy="4659602"/>
          </a:xfrm>
          <a:prstGeom prst="rect">
            <a:avLst/>
          </a:prstGeom>
        </p:spPr>
      </p:pic>
      <p:pic>
        <p:nvPicPr>
          <p:cNvPr id="36" name="図 35"/>
          <p:cNvPicPr>
            <a:picLocks noChangeAspect="1"/>
          </p:cNvPicPr>
          <p:nvPr/>
        </p:nvPicPr>
        <p:blipFill>
          <a:blip r:embed="rId3"/>
          <a:stretch>
            <a:fillRect/>
          </a:stretch>
        </p:blipFill>
        <p:spPr>
          <a:xfrm>
            <a:off x="7759310" y="22925410"/>
            <a:ext cx="7308277" cy="4659602"/>
          </a:xfrm>
          <a:prstGeom prst="rect">
            <a:avLst/>
          </a:prstGeom>
        </p:spPr>
      </p:pic>
      <p:sp>
        <p:nvSpPr>
          <p:cNvPr id="11" name="テキスト ボックス 10"/>
          <p:cNvSpPr txBox="1"/>
          <p:nvPr/>
        </p:nvSpPr>
        <p:spPr>
          <a:xfrm>
            <a:off x="508972" y="34567451"/>
            <a:ext cx="14304962" cy="1569660"/>
          </a:xfrm>
          <a:prstGeom prst="rect">
            <a:avLst/>
          </a:prstGeom>
          <a:noFill/>
        </p:spPr>
        <p:txBody>
          <a:bodyPr wrap="square" rtlCol="0" anchor="t">
            <a:spAutoFit/>
          </a:bodyPr>
          <a:lstStyle/>
          <a:p>
            <a:r>
              <a:rPr lang="ja-JP" altLang="en-US" sz="4800" b="1"/>
              <a:t>４－２－２</a:t>
            </a:r>
            <a:r>
              <a:rPr lang="en-US" altLang="ja-JP" sz="4800" b="1" dirty="0"/>
              <a:t>. </a:t>
            </a:r>
          </a:p>
          <a:p>
            <a:r>
              <a:rPr lang="ja-JP" altLang="en-US" sz="4800" b="1" dirty="0"/>
              <a:t>種子と殻に分けて抽出した場合の抽出量の変化</a:t>
            </a:r>
            <a:endParaRPr lang="en-US" altLang="ja-JP" sz="4800" b="1" dirty="0"/>
          </a:p>
        </p:txBody>
      </p:sp>
      <p:sp>
        <p:nvSpPr>
          <p:cNvPr id="2" name="テキスト ボックス 1"/>
          <p:cNvSpPr txBox="1"/>
          <p:nvPr/>
        </p:nvSpPr>
        <p:spPr>
          <a:xfrm>
            <a:off x="833437" y="37087539"/>
            <a:ext cx="7550944" cy="3785652"/>
          </a:xfrm>
          <a:prstGeom prst="rect">
            <a:avLst/>
          </a:prstGeom>
          <a:noFill/>
        </p:spPr>
        <p:txBody>
          <a:bodyPr wrap="square" rtlCol="0" anchor="t">
            <a:spAutoFit/>
          </a:bodyPr>
          <a:lstStyle/>
          <a:p>
            <a:r>
              <a:rPr kumimoji="1" lang="ja-JP" altLang="en-US" sz="4000" u="sng" kern="1200" dirty="0">
                <a:solidFill>
                  <a:schemeClr val="tx1"/>
                </a:solidFill>
                <a:latin typeface="+mn-lt"/>
                <a:ea typeface="+mn-ea"/>
                <a:cs typeface="+mn-cs"/>
              </a:rPr>
              <a:t>方法</a:t>
            </a:r>
            <a:endParaRPr kumimoji="1" lang="en-US" altLang="ja-JP" sz="4000" u="sng" kern="1200" dirty="0">
              <a:solidFill>
                <a:schemeClr val="tx1"/>
              </a:solidFill>
              <a:latin typeface="+mn-lt"/>
              <a:ea typeface="+mn-ea"/>
              <a:cs typeface="+mn-cs"/>
            </a:endParaRPr>
          </a:p>
          <a:p>
            <a:r>
              <a:rPr kumimoji="1" lang="ja-JP" altLang="en-US" sz="4000" kern="1200">
                <a:latin typeface="+mn-lt"/>
                <a:ea typeface="+mn-ea"/>
                <a:cs typeface="+mn-cs"/>
              </a:rPr>
              <a:t>　スターアニスの素材から種子と殻</a:t>
            </a:r>
            <a:r>
              <a:rPr lang="ja-JP" altLang="en-US" sz="4000"/>
              <a:t>に分けて右図のようにし、</a:t>
            </a:r>
            <a:r>
              <a:rPr kumimoji="1" lang="ja-JP" altLang="en-US" sz="4000" kern="1200">
                <a:latin typeface="+mn-lt"/>
                <a:ea typeface="+mn-ea"/>
                <a:cs typeface="+mn-cs"/>
              </a:rPr>
              <a:t>それぞれ</a:t>
            </a:r>
            <a:r>
              <a:rPr kumimoji="1" lang="en-US" altLang="ja-JP" sz="4000" kern="1200" dirty="0">
                <a:latin typeface="+mn-lt"/>
                <a:ea typeface="+mn-ea"/>
                <a:cs typeface="+mn-cs"/>
              </a:rPr>
              <a:t>5.00</a:t>
            </a:r>
            <a:r>
              <a:rPr lang="en-US" altLang="ja-JP" sz="4000" dirty="0"/>
              <a:t>g</a:t>
            </a:r>
            <a:r>
              <a:rPr lang="ja-JP" altLang="en-US" sz="4000"/>
              <a:t>取り、玄翁で粉砕した。以下は４－２－１ と同じ方法で行った。</a:t>
            </a:r>
            <a:endParaRPr lang="ja-JP" altLang="en-US" sz="4000">
              <a:latin typeface="ＭＳ Ｐゴシック"/>
              <a:ea typeface="ＭＳ Ｐゴシック"/>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381" y="36989426"/>
            <a:ext cx="6307597" cy="3746619"/>
          </a:xfrm>
          <a:prstGeom prst="rect">
            <a:avLst/>
          </a:prstGeom>
        </p:spPr>
      </p:pic>
      <p:sp>
        <p:nvSpPr>
          <p:cNvPr id="14" name="テキスト ボックス 13"/>
          <p:cNvSpPr txBox="1"/>
          <p:nvPr/>
        </p:nvSpPr>
        <p:spPr>
          <a:xfrm>
            <a:off x="404495" y="11497807"/>
            <a:ext cx="11296026" cy="830997"/>
          </a:xfrm>
          <a:prstGeom prst="rect">
            <a:avLst/>
          </a:prstGeom>
          <a:noFill/>
        </p:spPr>
        <p:txBody>
          <a:bodyPr wrap="square" rtlCol="0" anchor="t">
            <a:spAutoFit/>
          </a:bodyPr>
          <a:lstStyle/>
          <a:p>
            <a:r>
              <a:rPr lang="ja-JP" altLang="en-US" sz="4800" b="1"/>
              <a:t>４－２－１．粉砕による抽出量の変化</a:t>
            </a:r>
            <a:endParaRPr lang="en-US" altLang="ja-JP" sz="4800" b="1"/>
          </a:p>
        </p:txBody>
      </p:sp>
      <p:sp>
        <p:nvSpPr>
          <p:cNvPr id="16" name="テキスト ボックス 15"/>
          <p:cNvSpPr txBox="1"/>
          <p:nvPr/>
        </p:nvSpPr>
        <p:spPr>
          <a:xfrm>
            <a:off x="403553" y="12631319"/>
            <a:ext cx="14277347" cy="4401205"/>
          </a:xfrm>
          <a:prstGeom prst="rect">
            <a:avLst/>
          </a:prstGeom>
          <a:noFill/>
        </p:spPr>
        <p:txBody>
          <a:bodyPr wrap="square" rtlCol="0">
            <a:spAutoFit/>
          </a:bodyPr>
          <a:lstStyle/>
          <a:p>
            <a:pPr lvl="0"/>
            <a:r>
              <a:rPr lang="ja-JP" altLang="en-US" sz="4000" u="sng" dirty="0">
                <a:solidFill>
                  <a:prstClr val="black"/>
                </a:solidFill>
              </a:rPr>
              <a:t>方法</a:t>
            </a:r>
            <a:endParaRPr lang="en-US" altLang="ja-JP" sz="4000" u="sng" dirty="0">
              <a:solidFill>
                <a:prstClr val="black"/>
              </a:solidFill>
            </a:endParaRPr>
          </a:p>
          <a:p>
            <a:pPr lvl="0"/>
            <a:r>
              <a:rPr lang="ja-JP" altLang="en-US" sz="4000" dirty="0">
                <a:solidFill>
                  <a:prstClr val="black"/>
                </a:solidFill>
              </a:rPr>
              <a:t>　まず、</a:t>
            </a:r>
            <a:r>
              <a:rPr lang="ja-JP" altLang="en-US" sz="4000" dirty="0"/>
              <a:t>スターアニス</a:t>
            </a:r>
            <a:r>
              <a:rPr lang="ja-JP" altLang="en-US" sz="4000" dirty="0">
                <a:solidFill>
                  <a:prstClr val="black"/>
                </a:solidFill>
              </a:rPr>
              <a:t>の素材を</a:t>
            </a:r>
            <a:r>
              <a:rPr lang="en-US" altLang="ja-JP" sz="4000" dirty="0">
                <a:solidFill>
                  <a:prstClr val="black"/>
                </a:solidFill>
              </a:rPr>
              <a:t>5.00g</a:t>
            </a:r>
            <a:r>
              <a:rPr lang="ja-JP" altLang="en-US" sz="4000" dirty="0">
                <a:solidFill>
                  <a:prstClr val="black"/>
                </a:solidFill>
              </a:rPr>
              <a:t>取り、ポリ袋に移した。その後、玄翁で粉砕し、すり付三角フラスコに入れ</a:t>
            </a:r>
            <a:r>
              <a:rPr lang="en-US" altLang="ja-JP" sz="4000" dirty="0">
                <a:solidFill>
                  <a:prstClr val="black"/>
                </a:solidFill>
              </a:rPr>
              <a:t>40.0ml</a:t>
            </a:r>
            <a:r>
              <a:rPr lang="ja-JP" altLang="en-US" sz="4000" dirty="0">
                <a:solidFill>
                  <a:prstClr val="black"/>
                </a:solidFill>
              </a:rPr>
              <a:t>のヘキサンを加えた。</a:t>
            </a:r>
            <a:r>
              <a:rPr lang="en-US" altLang="ja-JP" sz="4000" dirty="0">
                <a:solidFill>
                  <a:prstClr val="black"/>
                </a:solidFill>
              </a:rPr>
              <a:t>30</a:t>
            </a:r>
            <a:r>
              <a:rPr lang="ja-JP" altLang="en-US" sz="4000" dirty="0">
                <a:solidFill>
                  <a:prstClr val="black"/>
                </a:solidFill>
              </a:rPr>
              <a:t>分間超音波を当て、ヘキサン抽出をしてから濾過した。その濾液をナスフラスコに移し、ロータリーエバポレータにかけて溶媒留去を行った。そこで得られた精油</a:t>
            </a:r>
            <a:r>
              <a:rPr lang="en-US" altLang="ja-JP" sz="4000" dirty="0">
                <a:solidFill>
                  <a:prstClr val="black"/>
                </a:solidFill>
              </a:rPr>
              <a:t>100mg</a:t>
            </a:r>
            <a:r>
              <a:rPr lang="ja-JP" altLang="en-US" sz="4000" dirty="0">
                <a:solidFill>
                  <a:prstClr val="black"/>
                </a:solidFill>
              </a:rPr>
              <a:t>当たり</a:t>
            </a:r>
            <a:r>
              <a:rPr lang="en-US" altLang="ja-JP" sz="4000" dirty="0">
                <a:solidFill>
                  <a:prstClr val="black"/>
                </a:solidFill>
              </a:rPr>
              <a:t>1.00ml</a:t>
            </a:r>
            <a:r>
              <a:rPr lang="ja-JP" altLang="en-US" sz="4000" dirty="0">
                <a:solidFill>
                  <a:prstClr val="black"/>
                </a:solidFill>
              </a:rPr>
              <a:t>のジクロロメタンを加え、そこから</a:t>
            </a:r>
            <a:r>
              <a:rPr lang="en-US" altLang="ja-JP" sz="4000" dirty="0">
                <a:solidFill>
                  <a:prstClr val="black"/>
                </a:solidFill>
              </a:rPr>
              <a:t>1.00μl</a:t>
            </a:r>
            <a:r>
              <a:rPr lang="ja-JP" altLang="en-US" sz="4000" dirty="0">
                <a:solidFill>
                  <a:prstClr val="black"/>
                </a:solidFill>
              </a:rPr>
              <a:t>をとって</a:t>
            </a:r>
            <a:r>
              <a:rPr lang="en-US" altLang="ja-JP" sz="4000" dirty="0">
                <a:solidFill>
                  <a:prstClr val="black"/>
                </a:solidFill>
              </a:rPr>
              <a:t>GC </a:t>
            </a:r>
            <a:r>
              <a:rPr lang="ja-JP" altLang="en-US" sz="4000" dirty="0">
                <a:solidFill>
                  <a:prstClr val="black"/>
                </a:solidFill>
              </a:rPr>
              <a:t>による測定をした。</a:t>
            </a:r>
            <a:endParaRPr lang="en-US" altLang="ja-JP" sz="4000" dirty="0">
              <a:solidFill>
                <a:prstClr val="black"/>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4112854267"/>
              </p:ext>
            </p:extLst>
          </p:nvPr>
        </p:nvGraphicFramePr>
        <p:xfrm>
          <a:off x="2524202" y="28384970"/>
          <a:ext cx="9528374" cy="5601790"/>
        </p:xfrm>
        <a:graphic>
          <a:graphicData uri="http://schemas.openxmlformats.org/drawingml/2006/chart">
            <c:chart xmlns:c="http://schemas.openxmlformats.org/drawingml/2006/chart" xmlns:r="http://schemas.openxmlformats.org/officeDocument/2006/relationships" r:id="rId5"/>
          </a:graphicData>
        </a:graphic>
      </p:graphicFrame>
      <p:sp>
        <p:nvSpPr>
          <p:cNvPr id="18" name="テキスト ボックス 17"/>
          <p:cNvSpPr txBox="1"/>
          <p:nvPr/>
        </p:nvSpPr>
        <p:spPr>
          <a:xfrm>
            <a:off x="401197" y="17517240"/>
            <a:ext cx="14283665" cy="5039191"/>
          </a:xfrm>
          <a:prstGeom prst="rect">
            <a:avLst/>
          </a:prstGeom>
          <a:noFill/>
        </p:spPr>
        <p:txBody>
          <a:bodyPr wrap="square" rtlCol="0">
            <a:spAutoFit/>
          </a:bodyPr>
          <a:lstStyle/>
          <a:p>
            <a:pPr lvl="0"/>
            <a:r>
              <a:rPr lang="ja-JP" altLang="en-US" sz="4000" u="sng" dirty="0">
                <a:solidFill>
                  <a:prstClr val="black"/>
                </a:solidFill>
              </a:rPr>
              <a:t>結果、考察</a:t>
            </a:r>
            <a:endParaRPr lang="en-US" altLang="ja-JP" sz="4000" u="sng" dirty="0">
              <a:solidFill>
                <a:prstClr val="black"/>
              </a:solidFill>
            </a:endParaRPr>
          </a:p>
          <a:p>
            <a:pPr lvl="0"/>
            <a:r>
              <a:rPr lang="ja-JP" altLang="en-US" sz="4000" dirty="0">
                <a:solidFill>
                  <a:prstClr val="black"/>
                </a:solidFill>
              </a:rPr>
              <a:t>　スターアニス</a:t>
            </a:r>
            <a:r>
              <a:rPr lang="en-US" altLang="ja-JP" sz="4000" dirty="0">
                <a:solidFill>
                  <a:prstClr val="black"/>
                </a:solidFill>
              </a:rPr>
              <a:t>5.00g</a:t>
            </a:r>
            <a:r>
              <a:rPr lang="ja-JP" altLang="en-US" sz="4000" dirty="0">
                <a:solidFill>
                  <a:prstClr val="black"/>
                </a:solidFill>
              </a:rPr>
              <a:t>を粉砕後（</a:t>
            </a:r>
            <a:r>
              <a:rPr lang="ja-JP" altLang="en-US" sz="4000" dirty="0"/>
              <a:t>図</a:t>
            </a:r>
            <a:r>
              <a:rPr lang="en-US" altLang="ja-JP" sz="4000" dirty="0"/>
              <a:t>5</a:t>
            </a:r>
            <a:r>
              <a:rPr lang="ja-JP" altLang="en-US" sz="4000" dirty="0"/>
              <a:t>）</a:t>
            </a:r>
            <a:r>
              <a:rPr lang="ja-JP" altLang="en-US" sz="4000" dirty="0">
                <a:solidFill>
                  <a:prstClr val="black"/>
                </a:solidFill>
              </a:rPr>
              <a:t>と、粉砕前（</a:t>
            </a:r>
            <a:r>
              <a:rPr lang="ja-JP" altLang="en-US" sz="4000" dirty="0"/>
              <a:t>図</a:t>
            </a:r>
            <a:r>
              <a:rPr lang="en-US" altLang="ja-JP" sz="4000" dirty="0"/>
              <a:t>4</a:t>
            </a:r>
            <a:r>
              <a:rPr lang="ja-JP" altLang="en-US" sz="4000" dirty="0"/>
              <a:t>）</a:t>
            </a:r>
            <a:r>
              <a:rPr lang="ja-JP" altLang="en-US" sz="4000" dirty="0">
                <a:solidFill>
                  <a:prstClr val="black"/>
                </a:solidFill>
              </a:rPr>
              <a:t>で比較すると粉砕後の方がヘキサンでの抽出量が多く、</a:t>
            </a:r>
            <a:r>
              <a:rPr lang="en-US" altLang="ja-JP" sz="4000" dirty="0">
                <a:solidFill>
                  <a:prstClr val="black"/>
                </a:solidFill>
              </a:rPr>
              <a:t>15.5</a:t>
            </a:r>
            <a:r>
              <a:rPr lang="ja-JP" altLang="en-US" sz="4000" dirty="0">
                <a:solidFill>
                  <a:prstClr val="black"/>
                </a:solidFill>
              </a:rPr>
              <a:t>倍という結果になった。</a:t>
            </a:r>
            <a:endParaRPr lang="en-US" altLang="ja-JP" sz="4000" dirty="0">
              <a:solidFill>
                <a:prstClr val="black"/>
              </a:solidFill>
            </a:endParaRPr>
          </a:p>
          <a:p>
            <a:pPr lvl="0"/>
            <a:r>
              <a:rPr lang="ja-JP" altLang="en-US" sz="4000" dirty="0">
                <a:solidFill>
                  <a:prstClr val="black"/>
                </a:solidFill>
              </a:rPr>
              <a:t>　このことから、スターアニスに含まれているアネトールをより多く抽出するためには粉砕してからが良いと考えられる。</a:t>
            </a:r>
            <a:endParaRPr lang="en-US" altLang="ja-JP" sz="4000" dirty="0">
              <a:solidFill>
                <a:prstClr val="black"/>
              </a:solidFill>
            </a:endParaRPr>
          </a:p>
          <a:p>
            <a:pPr lvl="0"/>
            <a:r>
              <a:rPr lang="ja-JP" altLang="en-US" sz="4000" dirty="0">
                <a:solidFill>
                  <a:prstClr val="black"/>
                </a:solidFill>
              </a:rPr>
              <a:t>　ＧＣで測定したクロマトグラムと、そのアネトールのピークの面積のグラフを次に添付する。</a:t>
            </a:r>
            <a:endParaRPr lang="en-US" altLang="ja-JP" sz="4000" dirty="0">
              <a:solidFill>
                <a:prstClr val="black"/>
              </a:solidFill>
            </a:endParaRPr>
          </a:p>
        </p:txBody>
      </p:sp>
      <p:sp>
        <p:nvSpPr>
          <p:cNvPr id="19" name="テキスト ボックス 18"/>
          <p:cNvSpPr txBox="1"/>
          <p:nvPr/>
        </p:nvSpPr>
        <p:spPr>
          <a:xfrm>
            <a:off x="15379237" y="1253824"/>
            <a:ext cx="14304963" cy="8094524"/>
          </a:xfrm>
          <a:prstGeom prst="rect">
            <a:avLst/>
          </a:prstGeom>
          <a:noFill/>
        </p:spPr>
        <p:txBody>
          <a:bodyPr wrap="square" rtlCol="0">
            <a:spAutoFit/>
          </a:bodyPr>
          <a:lstStyle/>
          <a:p>
            <a:pPr lvl="0"/>
            <a:r>
              <a:rPr lang="ja-JP" altLang="en-US" sz="4000" u="sng" dirty="0">
                <a:solidFill>
                  <a:prstClr val="black"/>
                </a:solidFill>
              </a:rPr>
              <a:t>結果、考察</a:t>
            </a:r>
            <a:endParaRPr lang="en-US" altLang="ja-JP" sz="4000" u="sng" dirty="0">
              <a:solidFill>
                <a:prstClr val="black"/>
              </a:solidFill>
            </a:endParaRPr>
          </a:p>
          <a:p>
            <a:pPr lvl="0"/>
            <a:r>
              <a:rPr lang="ja-JP" altLang="en-US" sz="4000" dirty="0">
                <a:solidFill>
                  <a:prstClr val="black"/>
                </a:solidFill>
              </a:rPr>
              <a:t>　スターアニスを殻の部分と種子の部分で分けてヘキサン抽出した際、種子から（図</a:t>
            </a:r>
            <a:r>
              <a:rPr lang="en-US" altLang="ja-JP" sz="4000" dirty="0">
                <a:solidFill>
                  <a:prstClr val="black"/>
                </a:solidFill>
              </a:rPr>
              <a:t>6</a:t>
            </a:r>
            <a:r>
              <a:rPr lang="ja-JP" altLang="en-US" sz="4000" dirty="0">
                <a:solidFill>
                  <a:prstClr val="black"/>
                </a:solidFill>
              </a:rPr>
              <a:t>）はほとんど抽出されず、殻から（図</a:t>
            </a:r>
            <a:r>
              <a:rPr lang="en-US" altLang="ja-JP" sz="4000" dirty="0">
                <a:solidFill>
                  <a:prstClr val="black"/>
                </a:solidFill>
              </a:rPr>
              <a:t>7</a:t>
            </a:r>
            <a:r>
              <a:rPr lang="ja-JP" altLang="en-US" sz="4000" dirty="0">
                <a:solidFill>
                  <a:prstClr val="black"/>
                </a:solidFill>
              </a:rPr>
              <a:t>）多くのアネトールが抽出できた。</a:t>
            </a:r>
            <a:endParaRPr lang="en-US" altLang="ja-JP" sz="4000" dirty="0">
              <a:solidFill>
                <a:prstClr val="black"/>
              </a:solidFill>
            </a:endParaRPr>
          </a:p>
          <a:p>
            <a:pPr lvl="0"/>
            <a:r>
              <a:rPr lang="ja-JP" altLang="en-US" sz="4000" dirty="0">
                <a:solidFill>
                  <a:prstClr val="black"/>
                </a:solidFill>
              </a:rPr>
              <a:t>　このことから、種子にはあまりアネトールが含まれず、殻に多く含まれていると考えられる。</a:t>
            </a:r>
            <a:endParaRPr lang="en-US" altLang="ja-JP" sz="4000" dirty="0">
              <a:solidFill>
                <a:prstClr val="black"/>
              </a:solidFill>
            </a:endParaRPr>
          </a:p>
          <a:p>
            <a:pPr lvl="0"/>
            <a:r>
              <a:rPr lang="ja-JP" altLang="en-US" sz="4000" dirty="0">
                <a:solidFill>
                  <a:prstClr val="black"/>
                </a:solidFill>
              </a:rPr>
              <a:t>　また、種子から抽出した液体をロータリーエバポレータで溶媒留去した際、多くの液体がナスフラスコに残った。</a:t>
            </a:r>
            <a:endParaRPr lang="en-US" altLang="ja-JP" sz="4000" dirty="0">
              <a:solidFill>
                <a:prstClr val="black"/>
              </a:solidFill>
            </a:endParaRPr>
          </a:p>
          <a:p>
            <a:pPr lvl="0"/>
            <a:r>
              <a:rPr lang="ja-JP" altLang="en-US" sz="4000" dirty="0">
                <a:solidFill>
                  <a:prstClr val="black"/>
                </a:solidFill>
              </a:rPr>
              <a:t>　このことから、種子にはアネトールは多く含まれていないが、種子の本来の目的である生物の成長に必要なでんぷんなどが多く含まれていたためと考えられる。</a:t>
            </a:r>
            <a:endParaRPr lang="en-US" altLang="ja-JP" sz="4000" dirty="0">
              <a:solidFill>
                <a:prstClr val="black"/>
              </a:solidFill>
            </a:endParaRPr>
          </a:p>
          <a:p>
            <a:pPr lvl="0"/>
            <a:r>
              <a:rPr lang="ja-JP" altLang="en-US" sz="4000" dirty="0">
                <a:solidFill>
                  <a:prstClr val="black"/>
                </a:solidFill>
              </a:rPr>
              <a:t>　ＧＣで測定したクロマトグラムと、そのアネトールのピークの面積のグラフを次に添付する。</a:t>
            </a:r>
            <a:endParaRPr lang="en-US" altLang="ja-JP" sz="4000" dirty="0">
              <a:solidFill>
                <a:prstClr val="black"/>
              </a:solidFill>
            </a:endParaRPr>
          </a:p>
        </p:txBody>
      </p:sp>
      <p:graphicFrame>
        <p:nvGraphicFramePr>
          <p:cNvPr id="20" name="グラフ 19"/>
          <p:cNvGraphicFramePr>
            <a:graphicFrameLocks/>
          </p:cNvGraphicFramePr>
          <p:nvPr>
            <p:extLst>
              <p:ext uri="{D42A27DB-BD31-4B8C-83A1-F6EECF244321}">
                <p14:modId xmlns:p14="http://schemas.microsoft.com/office/powerpoint/2010/main" val="2723137556"/>
              </p:ext>
            </p:extLst>
          </p:nvPr>
        </p:nvGraphicFramePr>
        <p:xfrm>
          <a:off x="17776784" y="14896541"/>
          <a:ext cx="9939008" cy="5677657"/>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11"/>
          <p:cNvSpPr txBox="1"/>
          <p:nvPr/>
        </p:nvSpPr>
        <p:spPr>
          <a:xfrm>
            <a:off x="252095" y="9693608"/>
            <a:ext cx="12255828" cy="1015663"/>
          </a:xfrm>
          <a:prstGeom prst="rect">
            <a:avLst/>
          </a:prstGeom>
          <a:noFill/>
        </p:spPr>
        <p:txBody>
          <a:bodyPr wrap="square" rtlCol="0" anchor="t">
            <a:spAutoFit/>
          </a:bodyPr>
          <a:lstStyle/>
          <a:p>
            <a:r>
              <a:rPr lang="ja-JP" altLang="en-US" sz="6000" b="1"/>
              <a:t>４</a:t>
            </a:r>
            <a:r>
              <a:rPr kumimoji="1" lang="ja-JP" altLang="en-US" sz="6000" b="1"/>
              <a:t>－２．スターアニスの成分変化</a:t>
            </a:r>
          </a:p>
        </p:txBody>
      </p:sp>
      <p:sp>
        <p:nvSpPr>
          <p:cNvPr id="21" name="テキスト ボックス 20"/>
          <p:cNvSpPr txBox="1"/>
          <p:nvPr/>
        </p:nvSpPr>
        <p:spPr>
          <a:xfrm>
            <a:off x="15276108" y="22141136"/>
            <a:ext cx="14999105" cy="830997"/>
          </a:xfrm>
          <a:prstGeom prst="rect">
            <a:avLst/>
          </a:prstGeom>
          <a:noFill/>
        </p:spPr>
        <p:txBody>
          <a:bodyPr wrap="square" rtlCol="0" anchor="t">
            <a:spAutoFit/>
          </a:bodyPr>
          <a:lstStyle/>
          <a:p>
            <a:r>
              <a:rPr lang="ja-JP" altLang="en-US" sz="4800" b="1"/>
              <a:t>４－２－３．水を加えてから加熱する</a:t>
            </a:r>
            <a:endParaRPr lang="en-US" altLang="ja-JP" sz="4800" b="1"/>
          </a:p>
        </p:txBody>
      </p:sp>
      <p:sp>
        <p:nvSpPr>
          <p:cNvPr id="22" name="テキスト ボックス 21"/>
          <p:cNvSpPr txBox="1"/>
          <p:nvPr/>
        </p:nvSpPr>
        <p:spPr>
          <a:xfrm>
            <a:off x="15500815" y="23274951"/>
            <a:ext cx="10532148" cy="11172289"/>
          </a:xfrm>
          <a:prstGeom prst="rect">
            <a:avLst/>
          </a:prstGeom>
          <a:noFill/>
        </p:spPr>
        <p:txBody>
          <a:bodyPr wrap="square" rtlCol="0" anchor="t">
            <a:spAutoFit/>
          </a:bodyPr>
          <a:lstStyle/>
          <a:p>
            <a:pPr lvl="0"/>
            <a:r>
              <a:rPr lang="ja-JP" altLang="en-US" sz="4000" u="sng" dirty="0">
                <a:solidFill>
                  <a:prstClr val="black"/>
                </a:solidFill>
              </a:rPr>
              <a:t>方法</a:t>
            </a:r>
            <a:endParaRPr lang="en-US" altLang="ja-JP" sz="4000" u="sng" dirty="0">
              <a:solidFill>
                <a:prstClr val="black"/>
              </a:solidFill>
            </a:endParaRPr>
          </a:p>
          <a:p>
            <a:r>
              <a:rPr lang="ja-JP" altLang="en-US" sz="4000" dirty="0">
                <a:solidFill>
                  <a:prstClr val="black"/>
                </a:solidFill>
              </a:rPr>
              <a:t>　スターアニスの素材</a:t>
            </a:r>
            <a:r>
              <a:rPr lang="en-US" altLang="ja-JP" sz="4000" dirty="0">
                <a:solidFill>
                  <a:prstClr val="black"/>
                </a:solidFill>
              </a:rPr>
              <a:t>5.00g</a:t>
            </a:r>
            <a:r>
              <a:rPr lang="ja-JP" altLang="en-US" sz="4000" dirty="0">
                <a:solidFill>
                  <a:prstClr val="black"/>
                </a:solidFill>
              </a:rPr>
              <a:t>を取り、ナスフラスコに移して純水を入れ、パラフィルムでふたをし、ウォーターバスで</a:t>
            </a:r>
            <a:r>
              <a:rPr lang="en-US" altLang="ja-JP" sz="4000" dirty="0">
                <a:solidFill>
                  <a:prstClr val="black"/>
                </a:solidFill>
              </a:rPr>
              <a:t>100</a:t>
            </a:r>
            <a:r>
              <a:rPr lang="ja-JP" altLang="en-US" sz="4000" dirty="0">
                <a:solidFill>
                  <a:prstClr val="black"/>
                </a:solidFill>
              </a:rPr>
              <a:t>℃で</a:t>
            </a:r>
            <a:r>
              <a:rPr lang="en-US" altLang="ja-JP" sz="4000" dirty="0">
                <a:solidFill>
                  <a:prstClr val="black"/>
                </a:solidFill>
              </a:rPr>
              <a:t>15</a:t>
            </a:r>
            <a:r>
              <a:rPr lang="ja-JP" altLang="en-US" sz="4000" dirty="0">
                <a:solidFill>
                  <a:prstClr val="black"/>
                </a:solidFill>
              </a:rPr>
              <a:t>分加熱した。その後、サンプルを濾過し、水と素材をそれぞれ別のすり付三角フラスコにいれた。</a:t>
            </a:r>
            <a:endParaRPr lang="en-US" altLang="ja-JP" sz="4000" dirty="0">
              <a:solidFill>
                <a:prstClr val="black"/>
              </a:solidFill>
            </a:endParaRPr>
          </a:p>
          <a:p>
            <a:endParaRPr lang="en-US" altLang="ja-JP" sz="4000" dirty="0">
              <a:solidFill>
                <a:prstClr val="black"/>
              </a:solidFill>
            </a:endParaRPr>
          </a:p>
          <a:p>
            <a:r>
              <a:rPr lang="ja-JP" altLang="en-US" sz="4000">
                <a:solidFill>
                  <a:prstClr val="black"/>
                </a:solidFill>
              </a:rPr>
              <a:t>４－２－３－１．水からの抽出</a:t>
            </a:r>
            <a:endParaRPr lang="en-US" altLang="ja-JP" sz="4000">
              <a:solidFill>
                <a:prstClr val="black"/>
              </a:solidFill>
            </a:endParaRPr>
          </a:p>
          <a:p>
            <a:r>
              <a:rPr lang="ja-JP" altLang="en-US" sz="4000">
                <a:solidFill>
                  <a:prstClr val="black"/>
                </a:solidFill>
              </a:rPr>
              <a:t>　水の入った三角フラスコにヘキサン</a:t>
            </a:r>
            <a:r>
              <a:rPr lang="en-US" altLang="ja-JP" sz="4000" dirty="0">
                <a:solidFill>
                  <a:prstClr val="black"/>
                </a:solidFill>
              </a:rPr>
              <a:t>40.0ml</a:t>
            </a:r>
            <a:r>
              <a:rPr lang="ja-JP" altLang="en-US" sz="4000">
                <a:solidFill>
                  <a:prstClr val="black"/>
                </a:solidFill>
              </a:rPr>
              <a:t>を加えよく振った。その後サンプルをメスシリンダーに移し、アセトンを用いて泡を消し、ヘキサンと水を分液した。分液した液体に硫酸マグネシウムを加えて脱水し、濾過した。</a:t>
            </a:r>
            <a:r>
              <a:rPr lang="ja-JP" altLang="en-US" sz="4000"/>
              <a:t>以下は４－２－１と同じ方法で行った。</a:t>
            </a:r>
            <a:endParaRPr lang="en-US" altLang="ja-JP" sz="4000"/>
          </a:p>
          <a:p>
            <a:endParaRPr lang="en-US" altLang="ja-JP" sz="4000" dirty="0"/>
          </a:p>
          <a:p>
            <a:r>
              <a:rPr lang="ja-JP" altLang="en-US" sz="4000"/>
              <a:t>４－２－３－２．素材からの抽出</a:t>
            </a:r>
            <a:endParaRPr lang="en-US" altLang="ja-JP" sz="4000"/>
          </a:p>
          <a:p>
            <a:r>
              <a:rPr lang="ja-JP" altLang="en-US" sz="4000"/>
              <a:t>　素材の入った三角フラスコにヘキサンを</a:t>
            </a:r>
            <a:r>
              <a:rPr lang="en-US" altLang="ja-JP" sz="4000" dirty="0"/>
              <a:t>40.0</a:t>
            </a:r>
            <a:r>
              <a:rPr lang="ja-JP" altLang="en-US" sz="4000"/>
              <a:t>ｍｌ加えた。以下は４－２－１</a:t>
            </a:r>
            <a:r>
              <a:rPr lang="en-US" altLang="ja-JP" sz="4000" dirty="0"/>
              <a:t> </a:t>
            </a:r>
            <a:r>
              <a:rPr lang="ja-JP" altLang="en-US" sz="4000"/>
              <a:t>と同じ方法で行った。</a:t>
            </a:r>
            <a:endParaRPr lang="en-US" altLang="ja-JP" sz="4000"/>
          </a:p>
        </p:txBody>
      </p:sp>
      <p:pic>
        <p:nvPicPr>
          <p:cNvPr id="3" name="図 2"/>
          <p:cNvPicPr>
            <a:picLocks noChangeAspect="1"/>
          </p:cNvPicPr>
          <p:nvPr/>
        </p:nvPicPr>
        <p:blipFill rotWithShape="1">
          <a:blip r:embed="rId7"/>
          <a:srcRect l="28181" t="-370" r="26138" b="27079"/>
          <a:stretch/>
        </p:blipFill>
        <p:spPr>
          <a:xfrm>
            <a:off x="25928631" y="25483649"/>
            <a:ext cx="4132633" cy="3461241"/>
          </a:xfrm>
          <a:prstGeom prst="rect">
            <a:avLst/>
          </a:prstGeom>
        </p:spPr>
      </p:pic>
      <p:sp>
        <p:nvSpPr>
          <p:cNvPr id="5" name="テキスト ボックス 4"/>
          <p:cNvSpPr txBox="1"/>
          <p:nvPr/>
        </p:nvSpPr>
        <p:spPr>
          <a:xfrm>
            <a:off x="15379237" y="34768037"/>
            <a:ext cx="14577694" cy="6863417"/>
          </a:xfrm>
          <a:prstGeom prst="rect">
            <a:avLst/>
          </a:prstGeom>
          <a:noFill/>
        </p:spPr>
        <p:txBody>
          <a:bodyPr wrap="square" rtlCol="0">
            <a:spAutoFit/>
          </a:bodyPr>
          <a:lstStyle/>
          <a:p>
            <a:r>
              <a:rPr kumimoji="1" lang="ja-JP" altLang="en-US" sz="4000" u="sng" dirty="0"/>
              <a:t>結果、考察</a:t>
            </a:r>
            <a:endParaRPr kumimoji="1" lang="en-US" altLang="ja-JP" sz="4000" u="sng" dirty="0"/>
          </a:p>
          <a:p>
            <a:r>
              <a:rPr lang="ja-JP" altLang="en-US" sz="4000" dirty="0"/>
              <a:t>　水を加えて加熱したものは、水からヘキサンで抽出したとき</a:t>
            </a:r>
            <a:r>
              <a:rPr lang="ja-JP" altLang="en-US" sz="4000" dirty="0">
                <a:solidFill>
                  <a:prstClr val="black"/>
                </a:solidFill>
              </a:rPr>
              <a:t>（図</a:t>
            </a:r>
            <a:r>
              <a:rPr lang="en-US" altLang="ja-JP" sz="4000" dirty="0">
                <a:solidFill>
                  <a:prstClr val="black"/>
                </a:solidFill>
              </a:rPr>
              <a:t>8</a:t>
            </a:r>
            <a:r>
              <a:rPr lang="ja-JP" altLang="en-US" sz="4000" dirty="0">
                <a:solidFill>
                  <a:prstClr val="black"/>
                </a:solidFill>
              </a:rPr>
              <a:t>）</a:t>
            </a:r>
            <a:r>
              <a:rPr lang="ja-JP" altLang="en-US" sz="4000" dirty="0"/>
              <a:t>アネトールのピークがとても小さい。</a:t>
            </a:r>
            <a:endParaRPr lang="en-US" altLang="ja-JP" sz="4000" dirty="0"/>
          </a:p>
          <a:p>
            <a:r>
              <a:rPr lang="ja-JP" altLang="en-US" sz="4000" dirty="0"/>
              <a:t>　このことから、アネトールは水抽出ではほとんど抽出できないことが分かる。</a:t>
            </a:r>
            <a:endParaRPr lang="en-US" altLang="ja-JP" sz="4000" dirty="0"/>
          </a:p>
          <a:p>
            <a:r>
              <a:rPr lang="ja-JP" altLang="en-US" sz="4000" dirty="0"/>
              <a:t>　また、一度水で抽出したスターアニスからヘキサンで抽出したとき</a:t>
            </a:r>
            <a:r>
              <a:rPr lang="ja-JP" altLang="en-US" sz="4000" dirty="0">
                <a:solidFill>
                  <a:prstClr val="black"/>
                </a:solidFill>
              </a:rPr>
              <a:t>（図</a:t>
            </a:r>
            <a:r>
              <a:rPr lang="en-US" altLang="ja-JP" sz="4000" dirty="0">
                <a:solidFill>
                  <a:prstClr val="black"/>
                </a:solidFill>
              </a:rPr>
              <a:t>9</a:t>
            </a:r>
            <a:r>
              <a:rPr lang="ja-JP" altLang="en-US" sz="4000" dirty="0">
                <a:solidFill>
                  <a:prstClr val="black"/>
                </a:solidFill>
              </a:rPr>
              <a:t>）</a:t>
            </a:r>
            <a:r>
              <a:rPr lang="en-US" altLang="ja-JP" sz="4000" dirty="0">
                <a:solidFill>
                  <a:prstClr val="black"/>
                </a:solidFill>
              </a:rPr>
              <a:t> </a:t>
            </a:r>
            <a:r>
              <a:rPr lang="ja-JP" altLang="en-US" sz="4000" dirty="0"/>
              <a:t>、ピークが大きく出た。</a:t>
            </a:r>
            <a:endParaRPr lang="en-US" altLang="ja-JP" sz="4000" dirty="0"/>
          </a:p>
          <a:p>
            <a:r>
              <a:rPr lang="ja-JP" altLang="en-US" sz="4000" dirty="0"/>
              <a:t>　これより、水に溶けずにいたアネトールがスターアニスに残っていたと考えられる。</a:t>
            </a:r>
            <a:endParaRPr lang="en-US" altLang="ja-JP" sz="4000" dirty="0"/>
          </a:p>
          <a:p>
            <a:pPr lvl="0"/>
            <a:r>
              <a:rPr lang="ja-JP" altLang="en-US" sz="4000" dirty="0"/>
              <a:t>　</a:t>
            </a:r>
            <a:r>
              <a:rPr lang="ja-JP" altLang="en-US" sz="4000" dirty="0">
                <a:solidFill>
                  <a:prstClr val="black"/>
                </a:solidFill>
              </a:rPr>
              <a:t>ＧＣで測定したクロマトグラムと、そのアネトールのピークの面積の</a:t>
            </a:r>
            <a:endParaRPr lang="en-US" altLang="ja-JP" sz="4000" dirty="0">
              <a:solidFill>
                <a:prstClr val="black"/>
              </a:solidFill>
            </a:endParaRPr>
          </a:p>
          <a:p>
            <a:pPr lvl="0"/>
            <a:r>
              <a:rPr lang="ja-JP" altLang="en-US" sz="4000" dirty="0">
                <a:solidFill>
                  <a:prstClr val="black"/>
                </a:solidFill>
              </a:rPr>
              <a:t>グラフを次に添付する。</a:t>
            </a:r>
            <a:endParaRPr lang="en-US" altLang="ja-JP" sz="4000" dirty="0">
              <a:solidFill>
                <a:prstClr val="black"/>
              </a:solidFill>
            </a:endParaRPr>
          </a:p>
        </p:txBody>
      </p:sp>
      <p:pic>
        <p:nvPicPr>
          <p:cNvPr id="8" name="図 7"/>
          <p:cNvPicPr>
            <a:picLocks noChangeAspect="1"/>
          </p:cNvPicPr>
          <p:nvPr/>
        </p:nvPicPr>
        <p:blipFill>
          <a:blip r:embed="rId8"/>
          <a:stretch>
            <a:fillRect/>
          </a:stretch>
        </p:blipFill>
        <p:spPr>
          <a:xfrm>
            <a:off x="15839495" y="9857756"/>
            <a:ext cx="6858083" cy="4313260"/>
          </a:xfrm>
          <a:prstGeom prst="rect">
            <a:avLst/>
          </a:prstGeom>
        </p:spPr>
      </p:pic>
      <p:pic>
        <p:nvPicPr>
          <p:cNvPr id="23" name="図 22"/>
          <p:cNvPicPr>
            <a:picLocks noChangeAspect="1"/>
          </p:cNvPicPr>
          <p:nvPr/>
        </p:nvPicPr>
        <p:blipFill>
          <a:blip r:embed="rId9"/>
          <a:stretch>
            <a:fillRect/>
          </a:stretch>
        </p:blipFill>
        <p:spPr>
          <a:xfrm>
            <a:off x="23443231" y="9880095"/>
            <a:ext cx="6876633" cy="4313260"/>
          </a:xfrm>
          <a:prstGeom prst="rect">
            <a:avLst/>
          </a:prstGeom>
        </p:spPr>
      </p:pic>
      <p:grpSp>
        <p:nvGrpSpPr>
          <p:cNvPr id="7" name="グループ化 6"/>
          <p:cNvGrpSpPr/>
          <p:nvPr/>
        </p:nvGrpSpPr>
        <p:grpSpPr>
          <a:xfrm>
            <a:off x="3474688" y="25286691"/>
            <a:ext cx="2093803" cy="1473801"/>
            <a:chOff x="3055311" y="16446116"/>
            <a:chExt cx="2441333" cy="1583048"/>
          </a:xfrm>
        </p:grpSpPr>
        <p:sp>
          <p:nvSpPr>
            <p:cNvPr id="24" name="下矢印 23"/>
            <p:cNvSpPr/>
            <p:nvPr/>
          </p:nvSpPr>
          <p:spPr>
            <a:xfrm>
              <a:off x="3817311" y="17260847"/>
              <a:ext cx="348344" cy="768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p:cNvSpPr txBox="1"/>
            <p:nvPr/>
          </p:nvSpPr>
          <p:spPr>
            <a:xfrm>
              <a:off x="3055311" y="16446116"/>
              <a:ext cx="2441333" cy="628122"/>
            </a:xfrm>
            <a:prstGeom prst="rect">
              <a:avLst/>
            </a:prstGeom>
            <a:noFill/>
          </p:spPr>
          <p:txBody>
            <a:bodyPr wrap="square" rtlCol="0">
              <a:spAutoFit/>
            </a:bodyPr>
            <a:lstStyle/>
            <a:p>
              <a:r>
                <a:rPr kumimoji="1" lang="ja-JP" altLang="en-US" sz="3200" dirty="0"/>
                <a:t>アネトール</a:t>
              </a:r>
            </a:p>
          </p:txBody>
        </p:sp>
      </p:grpSp>
      <p:grpSp>
        <p:nvGrpSpPr>
          <p:cNvPr id="35" name="グループ化 34"/>
          <p:cNvGrpSpPr/>
          <p:nvPr/>
        </p:nvGrpSpPr>
        <p:grpSpPr>
          <a:xfrm>
            <a:off x="10909254" y="22627403"/>
            <a:ext cx="2197456" cy="1473801"/>
            <a:chOff x="10597935" y="13533576"/>
            <a:chExt cx="2562190" cy="1583048"/>
          </a:xfrm>
        </p:grpSpPr>
        <p:sp>
          <p:nvSpPr>
            <p:cNvPr id="26" name="下矢印 25"/>
            <p:cNvSpPr/>
            <p:nvPr/>
          </p:nvSpPr>
          <p:spPr>
            <a:xfrm>
              <a:off x="11359934" y="14348307"/>
              <a:ext cx="348344" cy="768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10597935" y="13533576"/>
              <a:ext cx="2562190" cy="628122"/>
            </a:xfrm>
            <a:prstGeom prst="rect">
              <a:avLst/>
            </a:prstGeom>
            <a:noFill/>
          </p:spPr>
          <p:txBody>
            <a:bodyPr wrap="square" rtlCol="0">
              <a:spAutoFit/>
            </a:bodyPr>
            <a:lstStyle/>
            <a:p>
              <a:r>
                <a:rPr kumimoji="1" lang="ja-JP" altLang="en-US" sz="3200" dirty="0"/>
                <a:t>アネトール</a:t>
              </a:r>
            </a:p>
          </p:txBody>
        </p:sp>
      </p:grpSp>
      <p:sp>
        <p:nvSpPr>
          <p:cNvPr id="28" name="下矢印 27"/>
          <p:cNvSpPr/>
          <p:nvPr/>
        </p:nvSpPr>
        <p:spPr>
          <a:xfrm>
            <a:off x="19557583" y="12856260"/>
            <a:ext cx="276318" cy="66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p:cNvSpPr txBox="1"/>
          <p:nvPr/>
        </p:nvSpPr>
        <p:spPr>
          <a:xfrm>
            <a:off x="18597554" y="12159102"/>
            <a:ext cx="2324053" cy="584775"/>
          </a:xfrm>
          <a:prstGeom prst="rect">
            <a:avLst/>
          </a:prstGeom>
          <a:noFill/>
        </p:spPr>
        <p:txBody>
          <a:bodyPr wrap="square" rtlCol="0">
            <a:spAutoFit/>
          </a:bodyPr>
          <a:lstStyle/>
          <a:p>
            <a:r>
              <a:rPr kumimoji="1" lang="ja-JP" altLang="en-US" sz="3200" dirty="0"/>
              <a:t>アネトール</a:t>
            </a:r>
          </a:p>
        </p:txBody>
      </p:sp>
      <p:sp>
        <p:nvSpPr>
          <p:cNvPr id="30" name="下矢印 29"/>
          <p:cNvSpPr/>
          <p:nvPr/>
        </p:nvSpPr>
        <p:spPr>
          <a:xfrm>
            <a:off x="27084852" y="11636032"/>
            <a:ext cx="276318" cy="66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26342249" y="10861553"/>
            <a:ext cx="2103005" cy="584775"/>
          </a:xfrm>
          <a:prstGeom prst="rect">
            <a:avLst/>
          </a:prstGeom>
          <a:noFill/>
        </p:spPr>
        <p:txBody>
          <a:bodyPr wrap="square" rtlCol="0">
            <a:spAutoFit/>
          </a:bodyPr>
          <a:lstStyle/>
          <a:p>
            <a:r>
              <a:rPr kumimoji="1" lang="ja-JP" altLang="en-US" sz="3200" dirty="0"/>
              <a:t>アネトール</a:t>
            </a:r>
          </a:p>
        </p:txBody>
      </p:sp>
      <p:pic>
        <p:nvPicPr>
          <p:cNvPr id="38" name="図 37"/>
          <p:cNvPicPr>
            <a:picLocks noChangeAspect="1"/>
          </p:cNvPicPr>
          <p:nvPr/>
        </p:nvPicPr>
        <p:blipFill rotWithShape="1">
          <a:blip r:embed="rId10"/>
          <a:srcRect l="1041" t="10608" r="94336" b="7514"/>
          <a:stretch/>
        </p:blipFill>
        <p:spPr>
          <a:xfrm>
            <a:off x="123649" y="22940619"/>
            <a:ext cx="389670" cy="4302256"/>
          </a:xfrm>
          <a:prstGeom prst="rect">
            <a:avLst/>
          </a:prstGeom>
        </p:spPr>
      </p:pic>
      <p:pic>
        <p:nvPicPr>
          <p:cNvPr id="39" name="図 38"/>
          <p:cNvPicPr>
            <a:picLocks noChangeAspect="1"/>
          </p:cNvPicPr>
          <p:nvPr/>
        </p:nvPicPr>
        <p:blipFill rotWithShape="1">
          <a:blip r:embed="rId11"/>
          <a:srcRect l="976" t="94370" b="1767"/>
          <a:stretch/>
        </p:blipFill>
        <p:spPr>
          <a:xfrm>
            <a:off x="123649" y="27190984"/>
            <a:ext cx="7401276" cy="268906"/>
          </a:xfrm>
          <a:prstGeom prst="rect">
            <a:avLst/>
          </a:prstGeom>
        </p:spPr>
      </p:pic>
      <p:pic>
        <p:nvPicPr>
          <p:cNvPr id="40" name="図 39"/>
          <p:cNvPicPr>
            <a:picLocks noChangeAspect="1"/>
          </p:cNvPicPr>
          <p:nvPr/>
        </p:nvPicPr>
        <p:blipFill rotWithShape="1">
          <a:blip r:embed="rId10"/>
          <a:srcRect l="1041" t="10608" r="94336" b="7514"/>
          <a:stretch/>
        </p:blipFill>
        <p:spPr>
          <a:xfrm>
            <a:off x="7729063" y="22925410"/>
            <a:ext cx="389670" cy="4302256"/>
          </a:xfrm>
          <a:prstGeom prst="rect">
            <a:avLst/>
          </a:prstGeom>
        </p:spPr>
      </p:pic>
      <p:pic>
        <p:nvPicPr>
          <p:cNvPr id="42" name="図 41"/>
          <p:cNvPicPr>
            <a:picLocks noChangeAspect="1"/>
          </p:cNvPicPr>
          <p:nvPr/>
        </p:nvPicPr>
        <p:blipFill rotWithShape="1">
          <a:blip r:embed="rId11"/>
          <a:srcRect l="976" t="94370" b="1767"/>
          <a:stretch/>
        </p:blipFill>
        <p:spPr>
          <a:xfrm>
            <a:off x="7728498" y="27191932"/>
            <a:ext cx="7288624" cy="268906"/>
          </a:xfrm>
          <a:prstGeom prst="rect">
            <a:avLst/>
          </a:prstGeom>
        </p:spPr>
      </p:pic>
      <p:pic>
        <p:nvPicPr>
          <p:cNvPr id="43" name="図 42"/>
          <p:cNvPicPr>
            <a:picLocks noChangeAspect="1"/>
          </p:cNvPicPr>
          <p:nvPr/>
        </p:nvPicPr>
        <p:blipFill rotWithShape="1">
          <a:blip r:embed="rId10"/>
          <a:srcRect l="1041" t="10608" r="94336" b="7514"/>
          <a:stretch/>
        </p:blipFill>
        <p:spPr>
          <a:xfrm>
            <a:off x="15795327" y="9922058"/>
            <a:ext cx="353651" cy="3904576"/>
          </a:xfrm>
          <a:prstGeom prst="rect">
            <a:avLst/>
          </a:prstGeom>
        </p:spPr>
      </p:pic>
      <p:pic>
        <p:nvPicPr>
          <p:cNvPr id="44" name="図 43"/>
          <p:cNvPicPr>
            <a:picLocks noChangeAspect="1"/>
          </p:cNvPicPr>
          <p:nvPr/>
        </p:nvPicPr>
        <p:blipFill rotWithShape="1">
          <a:blip r:embed="rId11"/>
          <a:srcRect l="976" t="94370" b="1767"/>
          <a:stretch/>
        </p:blipFill>
        <p:spPr>
          <a:xfrm>
            <a:off x="15795327" y="13791386"/>
            <a:ext cx="6841649" cy="248573"/>
          </a:xfrm>
          <a:prstGeom prst="rect">
            <a:avLst/>
          </a:prstGeom>
        </p:spPr>
      </p:pic>
      <p:pic>
        <p:nvPicPr>
          <p:cNvPr id="45" name="図 44"/>
          <p:cNvPicPr>
            <a:picLocks noChangeAspect="1"/>
          </p:cNvPicPr>
          <p:nvPr/>
        </p:nvPicPr>
        <p:blipFill rotWithShape="1">
          <a:blip r:embed="rId11"/>
          <a:srcRect l="976" t="94370" b="1767"/>
          <a:stretch/>
        </p:blipFill>
        <p:spPr>
          <a:xfrm>
            <a:off x="23452096" y="13812552"/>
            <a:ext cx="6841649" cy="248573"/>
          </a:xfrm>
          <a:prstGeom prst="rect">
            <a:avLst/>
          </a:prstGeom>
        </p:spPr>
      </p:pic>
      <p:pic>
        <p:nvPicPr>
          <p:cNvPr id="46" name="図 45"/>
          <p:cNvPicPr>
            <a:picLocks noChangeAspect="1"/>
          </p:cNvPicPr>
          <p:nvPr/>
        </p:nvPicPr>
        <p:blipFill rotWithShape="1">
          <a:blip r:embed="rId10"/>
          <a:srcRect l="1041" t="10608" r="94336" b="7514"/>
          <a:stretch/>
        </p:blipFill>
        <p:spPr>
          <a:xfrm>
            <a:off x="23459328" y="9976774"/>
            <a:ext cx="353651" cy="3904576"/>
          </a:xfrm>
          <a:prstGeom prst="rect">
            <a:avLst/>
          </a:prstGeom>
        </p:spPr>
      </p:pic>
      <p:sp>
        <p:nvSpPr>
          <p:cNvPr id="37" name="テキスト ボックス 36"/>
          <p:cNvSpPr txBox="1"/>
          <p:nvPr/>
        </p:nvSpPr>
        <p:spPr>
          <a:xfrm>
            <a:off x="3210889" y="27546339"/>
            <a:ext cx="3169120" cy="584775"/>
          </a:xfrm>
          <a:prstGeom prst="rect">
            <a:avLst/>
          </a:prstGeom>
          <a:noFill/>
        </p:spPr>
        <p:txBody>
          <a:bodyPr wrap="square" rtlCol="0">
            <a:spAutoFit/>
          </a:bodyPr>
          <a:lstStyle/>
          <a:p>
            <a:r>
              <a:rPr lang="ja-JP" altLang="en-US" sz="3200" dirty="0"/>
              <a:t>図</a:t>
            </a:r>
            <a:r>
              <a:rPr lang="en-US" altLang="ja-JP" sz="3200" dirty="0"/>
              <a:t>4</a:t>
            </a:r>
            <a:r>
              <a:rPr lang="ja-JP" altLang="en-US" sz="3200" dirty="0"/>
              <a:t>　粉砕前</a:t>
            </a:r>
            <a:endParaRPr kumimoji="1" lang="ja-JP" altLang="en-US" sz="3200" dirty="0"/>
          </a:p>
        </p:txBody>
      </p:sp>
      <p:sp>
        <p:nvSpPr>
          <p:cNvPr id="53" name="テキスト ボックス 52"/>
          <p:cNvSpPr txBox="1"/>
          <p:nvPr/>
        </p:nvSpPr>
        <p:spPr>
          <a:xfrm>
            <a:off x="10713359" y="27576589"/>
            <a:ext cx="2589245" cy="584775"/>
          </a:xfrm>
          <a:prstGeom prst="rect">
            <a:avLst/>
          </a:prstGeom>
          <a:noFill/>
        </p:spPr>
        <p:txBody>
          <a:bodyPr wrap="square" rtlCol="0">
            <a:spAutoFit/>
          </a:bodyPr>
          <a:lstStyle/>
          <a:p>
            <a:r>
              <a:rPr kumimoji="1" lang="ja-JP" altLang="en-US" sz="3200" dirty="0"/>
              <a:t>図</a:t>
            </a:r>
            <a:r>
              <a:rPr kumimoji="1" lang="en-US" altLang="ja-JP" sz="3200" dirty="0"/>
              <a:t>5</a:t>
            </a:r>
            <a:r>
              <a:rPr kumimoji="1" lang="ja-JP" altLang="en-US" sz="3200" dirty="0"/>
              <a:t>　粉砕後</a:t>
            </a:r>
          </a:p>
        </p:txBody>
      </p:sp>
      <p:sp>
        <p:nvSpPr>
          <p:cNvPr id="54" name="テキスト ボックス 53"/>
          <p:cNvSpPr txBox="1"/>
          <p:nvPr/>
        </p:nvSpPr>
        <p:spPr>
          <a:xfrm>
            <a:off x="17558735" y="14208438"/>
            <a:ext cx="4178106" cy="584775"/>
          </a:xfrm>
          <a:prstGeom prst="rect">
            <a:avLst/>
          </a:prstGeom>
          <a:noFill/>
        </p:spPr>
        <p:txBody>
          <a:bodyPr wrap="square" rtlCol="0">
            <a:spAutoFit/>
          </a:bodyPr>
          <a:lstStyle/>
          <a:p>
            <a:r>
              <a:rPr kumimoji="1" lang="ja-JP" altLang="en-US" sz="3200" dirty="0"/>
              <a:t>図</a:t>
            </a:r>
            <a:r>
              <a:rPr kumimoji="1" lang="en-US" altLang="ja-JP" sz="3200" dirty="0"/>
              <a:t>6</a:t>
            </a:r>
            <a:r>
              <a:rPr kumimoji="1" lang="ja-JP" altLang="en-US" sz="3200" dirty="0"/>
              <a:t>　種子からの抽出</a:t>
            </a:r>
          </a:p>
        </p:txBody>
      </p:sp>
      <p:sp>
        <p:nvSpPr>
          <p:cNvPr id="57" name="テキスト ボックス 56"/>
          <p:cNvSpPr txBox="1"/>
          <p:nvPr/>
        </p:nvSpPr>
        <p:spPr>
          <a:xfrm>
            <a:off x="25521721" y="14241391"/>
            <a:ext cx="3686629" cy="584775"/>
          </a:xfrm>
          <a:prstGeom prst="rect">
            <a:avLst/>
          </a:prstGeom>
          <a:noFill/>
        </p:spPr>
        <p:txBody>
          <a:bodyPr wrap="square" rtlCol="0">
            <a:spAutoFit/>
          </a:bodyPr>
          <a:lstStyle/>
          <a:p>
            <a:r>
              <a:rPr kumimoji="1" lang="ja-JP" altLang="en-US" sz="3200" dirty="0"/>
              <a:t>図</a:t>
            </a:r>
            <a:r>
              <a:rPr kumimoji="1" lang="en-US" altLang="ja-JP" sz="3200" dirty="0"/>
              <a:t>7</a:t>
            </a:r>
            <a:r>
              <a:rPr lang="ja-JP" altLang="en-US" sz="3200" dirty="0"/>
              <a:t>　</a:t>
            </a:r>
            <a:r>
              <a:rPr kumimoji="1" lang="ja-JP" altLang="en-US" sz="3200" dirty="0"/>
              <a:t>殻からの抽出</a:t>
            </a:r>
          </a:p>
        </p:txBody>
      </p:sp>
      <p:sp>
        <p:nvSpPr>
          <p:cNvPr id="60" name="テキスト ボックス 59"/>
          <p:cNvSpPr txBox="1"/>
          <p:nvPr/>
        </p:nvSpPr>
        <p:spPr>
          <a:xfrm>
            <a:off x="587268" y="7314182"/>
            <a:ext cx="12715336" cy="1323439"/>
          </a:xfrm>
          <a:prstGeom prst="rect">
            <a:avLst/>
          </a:prstGeom>
          <a:noFill/>
        </p:spPr>
        <p:txBody>
          <a:bodyPr wrap="square" rtlCol="0">
            <a:spAutoFit/>
          </a:bodyPr>
          <a:lstStyle/>
          <a:p>
            <a:r>
              <a:rPr kumimoji="1" lang="ja-JP" altLang="en-US" sz="4000" dirty="0"/>
              <a:t>クロマトグラム</a:t>
            </a:r>
            <a:r>
              <a:rPr lang="ja-JP" altLang="en-US" sz="4000" dirty="0"/>
              <a:t>（図</a:t>
            </a:r>
            <a:r>
              <a:rPr lang="en-US" altLang="ja-JP" sz="4000" dirty="0"/>
              <a:t>1</a:t>
            </a:r>
            <a:r>
              <a:rPr lang="ja-JP" altLang="en-US" sz="4000" dirty="0"/>
              <a:t>）</a:t>
            </a:r>
            <a:r>
              <a:rPr kumimoji="1" lang="ja-JP" altLang="en-US" sz="4000" dirty="0"/>
              <a:t>と（</a:t>
            </a:r>
            <a:r>
              <a:rPr lang="ja-JP" altLang="en-US" sz="4000" dirty="0"/>
              <a:t>図</a:t>
            </a:r>
            <a:r>
              <a:rPr lang="en-US" altLang="ja-JP" sz="4000" dirty="0"/>
              <a:t>3</a:t>
            </a:r>
            <a:r>
              <a:rPr lang="ja-JP" altLang="en-US" sz="4000" dirty="0"/>
              <a:t>）</a:t>
            </a:r>
            <a:r>
              <a:rPr kumimoji="1" lang="ja-JP" altLang="en-US" sz="4000" dirty="0"/>
              <a:t>の結果より、ピーク</a:t>
            </a:r>
            <a:r>
              <a:rPr lang="ja-JP" altLang="en-US" sz="4000" dirty="0"/>
              <a:t>（</a:t>
            </a:r>
            <a:r>
              <a:rPr kumimoji="1" lang="ja-JP" altLang="en-US" sz="4000" dirty="0"/>
              <a:t>赤</a:t>
            </a:r>
            <a:r>
              <a:rPr lang="ja-JP" altLang="en-US" sz="4000" dirty="0"/>
              <a:t>）</a:t>
            </a:r>
            <a:r>
              <a:rPr kumimoji="1" lang="ja-JP" altLang="en-US" sz="4000" dirty="0"/>
              <a:t>が重なっているので、これがアネトールであると確認できた。</a:t>
            </a:r>
          </a:p>
        </p:txBody>
      </p:sp>
      <p:pic>
        <p:nvPicPr>
          <p:cNvPr id="61" name="図 60"/>
          <p:cNvPicPr>
            <a:picLocks noChangeAspect="1"/>
          </p:cNvPicPr>
          <p:nvPr/>
        </p:nvPicPr>
        <p:blipFill>
          <a:blip r:embed="rId3"/>
          <a:stretch>
            <a:fillRect/>
          </a:stretch>
        </p:blipFill>
        <p:spPr>
          <a:xfrm>
            <a:off x="2650890" y="731202"/>
            <a:ext cx="8798484" cy="6129404"/>
          </a:xfrm>
          <a:prstGeom prst="rect">
            <a:avLst/>
          </a:prstGeom>
        </p:spPr>
      </p:pic>
      <p:sp>
        <p:nvSpPr>
          <p:cNvPr id="62" name="テキスト ボックス 61"/>
          <p:cNvSpPr txBox="1"/>
          <p:nvPr/>
        </p:nvSpPr>
        <p:spPr>
          <a:xfrm>
            <a:off x="677085" y="6646276"/>
            <a:ext cx="13747967" cy="584775"/>
          </a:xfrm>
          <a:prstGeom prst="rect">
            <a:avLst/>
          </a:prstGeom>
          <a:noFill/>
        </p:spPr>
        <p:txBody>
          <a:bodyPr wrap="square" rtlCol="0">
            <a:spAutoFit/>
          </a:bodyPr>
          <a:lstStyle/>
          <a:p>
            <a:r>
              <a:rPr kumimoji="1" lang="ja-JP" altLang="en-US" sz="3200" dirty="0"/>
              <a:t>図</a:t>
            </a:r>
            <a:r>
              <a:rPr kumimoji="1" lang="en-US" altLang="ja-JP" sz="3200" dirty="0"/>
              <a:t>3</a:t>
            </a:r>
            <a:r>
              <a:rPr kumimoji="1" lang="ja-JP" altLang="en-US" sz="3200" dirty="0"/>
              <a:t>　スターアニスの天然物の精油にアネトールのスタンダードを加えたもの</a:t>
            </a:r>
          </a:p>
        </p:txBody>
      </p:sp>
      <p:pic>
        <p:nvPicPr>
          <p:cNvPr id="63" name="図 62"/>
          <p:cNvPicPr>
            <a:picLocks noChangeAspect="1"/>
          </p:cNvPicPr>
          <p:nvPr/>
        </p:nvPicPr>
        <p:blipFill rotWithShape="1">
          <a:blip r:embed="rId10"/>
          <a:srcRect l="1041" t="10607" r="94336" b="7081"/>
          <a:stretch/>
        </p:blipFill>
        <p:spPr>
          <a:xfrm>
            <a:off x="2561983" y="613215"/>
            <a:ext cx="494626" cy="5690412"/>
          </a:xfrm>
          <a:prstGeom prst="rect">
            <a:avLst/>
          </a:prstGeom>
        </p:spPr>
      </p:pic>
      <p:pic>
        <p:nvPicPr>
          <p:cNvPr id="64" name="図 63"/>
          <p:cNvPicPr>
            <a:picLocks noChangeAspect="1"/>
          </p:cNvPicPr>
          <p:nvPr/>
        </p:nvPicPr>
        <p:blipFill rotWithShape="1">
          <a:blip r:embed="rId11"/>
          <a:srcRect l="976" t="94370" b="1767"/>
          <a:stretch/>
        </p:blipFill>
        <p:spPr>
          <a:xfrm>
            <a:off x="2561984" y="6203952"/>
            <a:ext cx="8825746" cy="193150"/>
          </a:xfrm>
          <a:prstGeom prst="rect">
            <a:avLst/>
          </a:prstGeom>
        </p:spPr>
      </p:pic>
    </p:spTree>
    <p:extLst>
      <p:ext uri="{BB962C8B-B14F-4D97-AF65-F5344CB8AC3E}">
        <p14:creationId xmlns:p14="http://schemas.microsoft.com/office/powerpoint/2010/main" val="59364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39775" y="21984990"/>
            <a:ext cx="14619287" cy="8094524"/>
          </a:xfrm>
          <a:prstGeom prst="rect">
            <a:avLst/>
          </a:prstGeom>
          <a:noFill/>
        </p:spPr>
        <p:txBody>
          <a:bodyPr wrap="square" rtlCol="0">
            <a:spAutoFit/>
          </a:bodyPr>
          <a:lstStyle/>
          <a:p>
            <a:pPr lvl="0"/>
            <a:r>
              <a:rPr lang="ja-JP" altLang="en-US" sz="4000" u="sng" dirty="0">
                <a:solidFill>
                  <a:prstClr val="black"/>
                </a:solidFill>
              </a:rPr>
              <a:t>結果、考察</a:t>
            </a:r>
          </a:p>
          <a:p>
            <a:pPr lvl="0"/>
            <a:r>
              <a:rPr lang="ja-JP" altLang="en-US" sz="4000" dirty="0">
                <a:solidFill>
                  <a:prstClr val="black"/>
                </a:solidFill>
              </a:rPr>
              <a:t>　アネトールは</a:t>
            </a:r>
            <a:r>
              <a:rPr lang="en-US" altLang="ja-JP" sz="4000" dirty="0">
                <a:solidFill>
                  <a:prstClr val="black"/>
                </a:solidFill>
              </a:rPr>
              <a:t>100</a:t>
            </a:r>
            <a:r>
              <a:rPr lang="ja-JP" altLang="en-US" sz="4000" dirty="0">
                <a:solidFill>
                  <a:prstClr val="black"/>
                </a:solidFill>
              </a:rPr>
              <a:t>℃（図</a:t>
            </a:r>
            <a:r>
              <a:rPr lang="en-US" altLang="ja-JP" sz="4000" dirty="0">
                <a:solidFill>
                  <a:prstClr val="black"/>
                </a:solidFill>
              </a:rPr>
              <a:t>10</a:t>
            </a:r>
            <a:r>
              <a:rPr lang="ja-JP" altLang="en-US" sz="4000" dirty="0">
                <a:solidFill>
                  <a:prstClr val="black"/>
                </a:solidFill>
              </a:rPr>
              <a:t>）、</a:t>
            </a:r>
            <a:r>
              <a:rPr lang="en-US" altLang="ja-JP" sz="4000" dirty="0">
                <a:solidFill>
                  <a:prstClr val="black"/>
                </a:solidFill>
              </a:rPr>
              <a:t>150℃</a:t>
            </a:r>
            <a:r>
              <a:rPr lang="ja-JP" altLang="en-US" sz="4000" dirty="0">
                <a:solidFill>
                  <a:prstClr val="black"/>
                </a:solidFill>
              </a:rPr>
              <a:t>（図</a:t>
            </a:r>
            <a:r>
              <a:rPr lang="en-US" altLang="ja-JP" sz="4000" dirty="0">
                <a:solidFill>
                  <a:prstClr val="black"/>
                </a:solidFill>
              </a:rPr>
              <a:t>11</a:t>
            </a:r>
            <a:r>
              <a:rPr lang="ja-JP" altLang="en-US" sz="4000" dirty="0">
                <a:solidFill>
                  <a:prstClr val="black"/>
                </a:solidFill>
              </a:rPr>
              <a:t>）、</a:t>
            </a:r>
            <a:r>
              <a:rPr lang="en-US" altLang="ja-JP" sz="4000" dirty="0">
                <a:solidFill>
                  <a:prstClr val="black"/>
                </a:solidFill>
              </a:rPr>
              <a:t>200℃</a:t>
            </a:r>
            <a:r>
              <a:rPr lang="ja-JP" altLang="en-US" sz="4000" dirty="0">
                <a:solidFill>
                  <a:prstClr val="black"/>
                </a:solidFill>
              </a:rPr>
              <a:t>（図</a:t>
            </a:r>
            <a:r>
              <a:rPr lang="en-US" altLang="ja-JP" sz="4000" dirty="0">
                <a:solidFill>
                  <a:prstClr val="black"/>
                </a:solidFill>
              </a:rPr>
              <a:t>12</a:t>
            </a:r>
            <a:r>
              <a:rPr lang="ja-JP" altLang="en-US" sz="4000" dirty="0">
                <a:solidFill>
                  <a:prstClr val="black"/>
                </a:solidFill>
              </a:rPr>
              <a:t>）のときには残っているが、</a:t>
            </a:r>
            <a:r>
              <a:rPr lang="en-US" altLang="ja-JP" sz="4000" dirty="0">
                <a:solidFill>
                  <a:prstClr val="black"/>
                </a:solidFill>
              </a:rPr>
              <a:t>300℃</a:t>
            </a:r>
            <a:r>
              <a:rPr lang="ja-JP" altLang="en-US" sz="4000" dirty="0">
                <a:solidFill>
                  <a:prstClr val="black"/>
                </a:solidFill>
              </a:rPr>
              <a:t>に加熱したとき</a:t>
            </a:r>
            <a:r>
              <a:rPr lang="en-US" altLang="ja-JP" sz="4000" dirty="0">
                <a:solidFill>
                  <a:prstClr val="black"/>
                </a:solidFill>
              </a:rPr>
              <a:t>(</a:t>
            </a:r>
            <a:r>
              <a:rPr lang="ja-JP" altLang="en-US" sz="4000" dirty="0">
                <a:solidFill>
                  <a:prstClr val="black"/>
                </a:solidFill>
              </a:rPr>
              <a:t>図</a:t>
            </a:r>
            <a:r>
              <a:rPr lang="en-US" altLang="ja-JP" sz="4000" dirty="0">
                <a:solidFill>
                  <a:prstClr val="black"/>
                </a:solidFill>
              </a:rPr>
              <a:t>13)</a:t>
            </a:r>
            <a:r>
              <a:rPr lang="ja-JP" altLang="en-US" sz="4000" dirty="0">
                <a:solidFill>
                  <a:prstClr val="black"/>
                </a:solidFill>
              </a:rPr>
              <a:t>はクロマトグラムのピークが非常に小さくなっていた。しかし、他に小さなピークがみられなかったことから、アネトールが壊れたわけではないと考えられる。</a:t>
            </a:r>
            <a:endParaRPr lang="en-US" altLang="ja-JP" sz="4000" dirty="0">
              <a:solidFill>
                <a:prstClr val="black"/>
              </a:solidFill>
            </a:endParaRPr>
          </a:p>
          <a:p>
            <a:pPr lvl="0"/>
            <a:r>
              <a:rPr lang="ja-JP" altLang="en-US" sz="4000" dirty="0">
                <a:solidFill>
                  <a:prstClr val="black"/>
                </a:solidFill>
              </a:rPr>
              <a:t>　また、</a:t>
            </a:r>
            <a:r>
              <a:rPr lang="en-US" altLang="ja-JP" sz="4000" dirty="0">
                <a:solidFill>
                  <a:prstClr val="black"/>
                </a:solidFill>
              </a:rPr>
              <a:t>300℃</a:t>
            </a:r>
            <a:r>
              <a:rPr lang="ja-JP" altLang="en-US" sz="4000" dirty="0">
                <a:solidFill>
                  <a:prstClr val="black"/>
                </a:solidFill>
              </a:rPr>
              <a:t>に加熱したとき（図</a:t>
            </a:r>
            <a:r>
              <a:rPr lang="en-US" altLang="ja-JP" sz="4000" dirty="0">
                <a:solidFill>
                  <a:prstClr val="black"/>
                </a:solidFill>
              </a:rPr>
              <a:t>13</a:t>
            </a:r>
            <a:r>
              <a:rPr lang="ja-JP" altLang="en-US" sz="4000" dirty="0">
                <a:solidFill>
                  <a:prstClr val="black"/>
                </a:solidFill>
              </a:rPr>
              <a:t>）はスターアニスが黒く焦げてしまった。</a:t>
            </a:r>
            <a:endParaRPr lang="en-US" altLang="ja-JP" sz="4000" dirty="0">
              <a:solidFill>
                <a:prstClr val="black"/>
              </a:solidFill>
            </a:endParaRPr>
          </a:p>
          <a:p>
            <a:pPr lvl="0"/>
            <a:r>
              <a:rPr lang="ja-JP" altLang="en-US" sz="4000" dirty="0">
                <a:solidFill>
                  <a:prstClr val="black"/>
                </a:solidFill>
              </a:rPr>
              <a:t>　このことからスターアニスが焦げてしまうと、アネトールは蒸発してしまい、ヘキサンで抽出できなくなると考えられる。また、</a:t>
            </a:r>
            <a:r>
              <a:rPr lang="en-US" altLang="ja-JP" sz="4000" dirty="0">
                <a:solidFill>
                  <a:prstClr val="black"/>
                </a:solidFill>
              </a:rPr>
              <a:t>200℃</a:t>
            </a:r>
            <a:r>
              <a:rPr lang="ja-JP" altLang="en-US" sz="4000" dirty="0">
                <a:solidFill>
                  <a:prstClr val="black"/>
                </a:solidFill>
              </a:rPr>
              <a:t>のとき</a:t>
            </a:r>
            <a:r>
              <a:rPr lang="en-US" altLang="ja-JP" sz="4000" dirty="0">
                <a:solidFill>
                  <a:prstClr val="black"/>
                </a:solidFill>
              </a:rPr>
              <a:t>(</a:t>
            </a:r>
            <a:r>
              <a:rPr lang="ja-JP" altLang="en-US" sz="4000" dirty="0">
                <a:solidFill>
                  <a:prstClr val="black"/>
                </a:solidFill>
              </a:rPr>
              <a:t>図</a:t>
            </a:r>
            <a:r>
              <a:rPr lang="en-US" altLang="ja-JP" sz="4000" dirty="0">
                <a:solidFill>
                  <a:prstClr val="black"/>
                </a:solidFill>
              </a:rPr>
              <a:t>12)</a:t>
            </a:r>
            <a:r>
              <a:rPr lang="ja-JP" altLang="en-US" sz="4000" dirty="0">
                <a:solidFill>
                  <a:prstClr val="black"/>
                </a:solidFill>
              </a:rPr>
              <a:t>にアネトールの量が減少したことも、蒸発してしまいヘキサンに抽出されるアネトールの量が減少したためと考えられる。</a:t>
            </a:r>
            <a:endParaRPr lang="en-US" altLang="ja-JP" sz="4000" dirty="0">
              <a:solidFill>
                <a:prstClr val="black"/>
              </a:solidFill>
            </a:endParaRPr>
          </a:p>
          <a:p>
            <a:r>
              <a:rPr lang="ja-JP" altLang="en-US" sz="4000" dirty="0">
                <a:solidFill>
                  <a:prstClr val="black"/>
                </a:solidFill>
              </a:rPr>
              <a:t>　ＧＣで測定したクロマトグラムと、そのアネトールのピークの面積のグラフを次に添付する。</a:t>
            </a:r>
            <a:endParaRPr lang="en-US" altLang="ja-JP" sz="4000" dirty="0">
              <a:solidFill>
                <a:prstClr val="black"/>
              </a:solidFill>
            </a:endParaRPr>
          </a:p>
        </p:txBody>
      </p:sp>
      <p:pic>
        <p:nvPicPr>
          <p:cNvPr id="5" name="図 4"/>
          <p:cNvPicPr>
            <a:picLocks noChangeAspect="1"/>
          </p:cNvPicPr>
          <p:nvPr/>
        </p:nvPicPr>
        <p:blipFill>
          <a:blip r:embed="rId3"/>
          <a:stretch>
            <a:fillRect/>
          </a:stretch>
        </p:blipFill>
        <p:spPr>
          <a:xfrm>
            <a:off x="488355" y="37362554"/>
            <a:ext cx="7096459" cy="4524551"/>
          </a:xfrm>
          <a:prstGeom prst="rect">
            <a:avLst/>
          </a:prstGeom>
        </p:spPr>
      </p:pic>
      <p:pic>
        <p:nvPicPr>
          <p:cNvPr id="6" name="図 5"/>
          <p:cNvPicPr>
            <a:picLocks noChangeAspect="1"/>
          </p:cNvPicPr>
          <p:nvPr/>
        </p:nvPicPr>
        <p:blipFill>
          <a:blip r:embed="rId4"/>
          <a:stretch>
            <a:fillRect/>
          </a:stretch>
        </p:blipFill>
        <p:spPr>
          <a:xfrm>
            <a:off x="8073168" y="37362554"/>
            <a:ext cx="7096459" cy="4524551"/>
          </a:xfrm>
          <a:prstGeom prst="rect">
            <a:avLst/>
          </a:prstGeom>
        </p:spPr>
      </p:pic>
      <p:pic>
        <p:nvPicPr>
          <p:cNvPr id="7" name="図 6"/>
          <p:cNvPicPr>
            <a:picLocks noChangeAspect="1"/>
          </p:cNvPicPr>
          <p:nvPr/>
        </p:nvPicPr>
        <p:blipFill>
          <a:blip r:embed="rId5"/>
          <a:stretch>
            <a:fillRect/>
          </a:stretch>
        </p:blipFill>
        <p:spPr>
          <a:xfrm>
            <a:off x="8064804" y="31475584"/>
            <a:ext cx="7096459" cy="4524551"/>
          </a:xfrm>
          <a:prstGeom prst="rect">
            <a:avLst/>
          </a:prstGeom>
        </p:spPr>
      </p:pic>
      <p:graphicFrame>
        <p:nvGraphicFramePr>
          <p:cNvPr id="11" name="グラフ 10"/>
          <p:cNvGraphicFramePr>
            <a:graphicFrameLocks/>
          </p:cNvGraphicFramePr>
          <p:nvPr>
            <p:extLst>
              <p:ext uri="{D42A27DB-BD31-4B8C-83A1-F6EECF244321}">
                <p14:modId xmlns:p14="http://schemas.microsoft.com/office/powerpoint/2010/main" val="3113121069"/>
              </p:ext>
            </p:extLst>
          </p:nvPr>
        </p:nvGraphicFramePr>
        <p:xfrm>
          <a:off x="16635868" y="1211670"/>
          <a:ext cx="12435840" cy="6492240"/>
        </p:xfrm>
        <a:graphic>
          <a:graphicData uri="http://schemas.openxmlformats.org/drawingml/2006/chart">
            <c:chart xmlns:c="http://schemas.openxmlformats.org/drawingml/2006/chart" xmlns:r="http://schemas.openxmlformats.org/officeDocument/2006/relationships" r:id="rId6"/>
          </a:graphicData>
        </a:graphic>
      </p:graphicFrame>
      <p:sp>
        <p:nvSpPr>
          <p:cNvPr id="13" name="テキスト ボックス 12"/>
          <p:cNvSpPr txBox="1"/>
          <p:nvPr/>
        </p:nvSpPr>
        <p:spPr>
          <a:xfrm>
            <a:off x="15809045" y="8993774"/>
            <a:ext cx="14281509" cy="6032421"/>
          </a:xfrm>
          <a:prstGeom prst="rect">
            <a:avLst/>
          </a:prstGeom>
          <a:noFill/>
        </p:spPr>
        <p:txBody>
          <a:bodyPr wrap="square" rtlCol="0" anchor="t">
            <a:spAutoFit/>
          </a:bodyPr>
          <a:lstStyle/>
          <a:p>
            <a:pPr lvl="0"/>
            <a:r>
              <a:rPr lang="ja-JP" altLang="en-US" sz="6600" b="1">
                <a:solidFill>
                  <a:prstClr val="black"/>
                </a:solidFill>
              </a:rPr>
              <a:t>５．全体の考察</a:t>
            </a:r>
            <a:endParaRPr lang="en-US" altLang="ja-JP" sz="6600" b="1">
              <a:solidFill>
                <a:prstClr val="black"/>
              </a:solidFill>
            </a:endParaRPr>
          </a:p>
          <a:p>
            <a:endParaRPr lang="en-US" altLang="ja-JP" sz="4000" dirty="0"/>
          </a:p>
          <a:p>
            <a:r>
              <a:rPr lang="ja-JP" altLang="en-US" sz="4000" dirty="0"/>
              <a:t>　今回の結果からスターアニスに含まれているアネトールは加熱しても壊れることは無いことが分かった。そのため、加熱しても壊れて香りが変わることは無いと考えられる。</a:t>
            </a:r>
            <a:endParaRPr lang="en-US" altLang="ja-JP" sz="4000" dirty="0"/>
          </a:p>
          <a:p>
            <a:r>
              <a:rPr lang="ja-JP" altLang="en-US" sz="4000" dirty="0"/>
              <a:t>　また、アネトールは加熱しても、水に溶けにくいことが分かった。そのため、鍋で煮込んでも香りは引き出せないと考えられる。</a:t>
            </a:r>
            <a:endParaRPr lang="en-US" altLang="ja-JP" sz="4000" dirty="0"/>
          </a:p>
          <a:p>
            <a:r>
              <a:rPr lang="ja-JP" altLang="en-US" sz="4000" dirty="0"/>
              <a:t>　更に、アネトールは種子の部分より殻に多く含まれていることが分かった。</a:t>
            </a:r>
            <a:endParaRPr lang="en-US" altLang="ja-JP" sz="4000" dirty="0"/>
          </a:p>
        </p:txBody>
      </p:sp>
      <p:sp>
        <p:nvSpPr>
          <p:cNvPr id="15" name="テキスト ボックス 14"/>
          <p:cNvSpPr txBox="1"/>
          <p:nvPr/>
        </p:nvSpPr>
        <p:spPr>
          <a:xfrm>
            <a:off x="15809045" y="15942664"/>
            <a:ext cx="14281509" cy="5416868"/>
          </a:xfrm>
          <a:prstGeom prst="rect">
            <a:avLst/>
          </a:prstGeom>
          <a:noFill/>
        </p:spPr>
        <p:txBody>
          <a:bodyPr wrap="square" rtlCol="0" anchor="t">
            <a:spAutoFit/>
          </a:bodyPr>
          <a:lstStyle/>
          <a:p>
            <a:pPr lvl="0"/>
            <a:r>
              <a:rPr lang="ja-JP" altLang="en-US" sz="6600" b="1">
                <a:solidFill>
                  <a:prstClr val="black"/>
                </a:solidFill>
              </a:rPr>
              <a:t>６．課題</a:t>
            </a:r>
            <a:endParaRPr lang="en-US" altLang="ja-JP" sz="6600" b="1">
              <a:solidFill>
                <a:prstClr val="black"/>
              </a:solidFill>
            </a:endParaRPr>
          </a:p>
          <a:p>
            <a:endParaRPr lang="en-US" altLang="ja-JP" sz="4000" dirty="0"/>
          </a:p>
          <a:p>
            <a:r>
              <a:rPr lang="ja-JP" altLang="en-US" sz="4000" dirty="0"/>
              <a:t>　今回の実験では、加熱した際にアネトールが壊れていないにも関わらず、ヘキサンで抽出できない状態になってしまっていた。</a:t>
            </a:r>
            <a:endParaRPr lang="en-US" altLang="ja-JP" sz="4000" dirty="0"/>
          </a:p>
          <a:p>
            <a:r>
              <a:rPr lang="ja-JP" altLang="en-US" sz="4000" dirty="0"/>
              <a:t>　それは、アネトールが蒸発してしまい、空気中に逃げてしまったため、量の変化が見ることができなかったと考えられる。</a:t>
            </a:r>
            <a:endParaRPr lang="en-US" altLang="ja-JP" sz="4000" dirty="0"/>
          </a:p>
          <a:p>
            <a:r>
              <a:rPr lang="ja-JP" altLang="en-US" sz="4000" dirty="0"/>
              <a:t>　つまり、今回はアネトールの蒸発を完全におさえることができなかったため、次回は蒸発しないような実験方法を確立していきたい。</a:t>
            </a:r>
            <a:endParaRPr lang="en-US" altLang="ja-JP" sz="4000" dirty="0"/>
          </a:p>
        </p:txBody>
      </p:sp>
      <p:sp>
        <p:nvSpPr>
          <p:cNvPr id="4" name="テキスト ボックス 3"/>
          <p:cNvSpPr txBox="1"/>
          <p:nvPr/>
        </p:nvSpPr>
        <p:spPr>
          <a:xfrm>
            <a:off x="15806178" y="22015186"/>
            <a:ext cx="13220700" cy="3877985"/>
          </a:xfrm>
          <a:prstGeom prst="rect">
            <a:avLst/>
          </a:prstGeom>
          <a:noFill/>
        </p:spPr>
        <p:txBody>
          <a:bodyPr wrap="square" rtlCol="0" anchor="t">
            <a:spAutoFit/>
          </a:bodyPr>
          <a:lstStyle/>
          <a:p>
            <a:r>
              <a:rPr lang="ja-JP" altLang="en-US" sz="6600" b="1"/>
              <a:t>７．おわりに</a:t>
            </a:r>
            <a:endParaRPr kumimoji="1" lang="en-US" altLang="ja-JP" sz="6600" b="1"/>
          </a:p>
          <a:p>
            <a:endParaRPr lang="en-US" altLang="ja-JP" sz="6000" b="1" dirty="0"/>
          </a:p>
          <a:p>
            <a:r>
              <a:rPr lang="ja-JP" altLang="en-US" sz="4000" dirty="0"/>
              <a:t>　今回はスターアニスを用いて研究を行ったが、料理には他にも香り付けに使われるスパイスがあるため、それらの素材でも同様に研究を行いたい。</a:t>
            </a:r>
            <a:endParaRPr kumimoji="1" lang="en-US" altLang="ja-JP" sz="4000" dirty="0"/>
          </a:p>
        </p:txBody>
      </p:sp>
      <p:sp>
        <p:nvSpPr>
          <p:cNvPr id="17" name="テキスト ボックス 16"/>
          <p:cNvSpPr txBox="1"/>
          <p:nvPr/>
        </p:nvSpPr>
        <p:spPr>
          <a:xfrm>
            <a:off x="15806178" y="26799255"/>
            <a:ext cx="14281509" cy="3570208"/>
          </a:xfrm>
          <a:prstGeom prst="rect">
            <a:avLst/>
          </a:prstGeom>
          <a:noFill/>
        </p:spPr>
        <p:txBody>
          <a:bodyPr wrap="square" rtlCol="0" anchor="t">
            <a:spAutoFit/>
          </a:bodyPr>
          <a:lstStyle/>
          <a:p>
            <a:pPr lvl="0"/>
            <a:r>
              <a:rPr lang="ja-JP" altLang="en-US" sz="6600" b="1">
                <a:solidFill>
                  <a:prstClr val="black"/>
                </a:solidFill>
              </a:rPr>
              <a:t>８．謝辞</a:t>
            </a:r>
            <a:endParaRPr lang="en-US" altLang="ja-JP" sz="6600" b="1">
              <a:solidFill>
                <a:prstClr val="black"/>
              </a:solidFill>
            </a:endParaRPr>
          </a:p>
          <a:p>
            <a:endParaRPr lang="en-US" altLang="ja-JP" sz="4000" dirty="0"/>
          </a:p>
          <a:p>
            <a:r>
              <a:rPr lang="ja-JP" altLang="en-US" sz="4000" dirty="0"/>
              <a:t>　ＧＣの操作、資料、資料調整などについて多大なご協力を頂いた、埼玉大学大学院理工学研究科　長谷川登志夫准教授・長谷川研究室の皆様に、厚く御礼申し上げます。</a:t>
            </a:r>
            <a:endParaRPr lang="en-US" altLang="ja-JP" sz="4000" dirty="0"/>
          </a:p>
        </p:txBody>
      </p:sp>
      <p:sp>
        <p:nvSpPr>
          <p:cNvPr id="18" name="テキスト ボックス 17"/>
          <p:cNvSpPr txBox="1"/>
          <p:nvPr/>
        </p:nvSpPr>
        <p:spPr>
          <a:xfrm>
            <a:off x="15851008" y="31236359"/>
            <a:ext cx="14281509" cy="9725739"/>
          </a:xfrm>
          <a:prstGeom prst="rect">
            <a:avLst/>
          </a:prstGeom>
          <a:noFill/>
        </p:spPr>
        <p:txBody>
          <a:bodyPr wrap="square" rtlCol="0" anchor="t">
            <a:spAutoFit/>
          </a:bodyPr>
          <a:lstStyle/>
          <a:p>
            <a:r>
              <a:rPr lang="ja-JP" altLang="en-US" sz="6600" b="1"/>
              <a:t>９．参考文献</a:t>
            </a:r>
            <a:endParaRPr lang="en-US" altLang="ja-JP" sz="6600" b="1"/>
          </a:p>
          <a:p>
            <a:endParaRPr kumimoji="1" lang="en-US" altLang="ja-JP" sz="4000" dirty="0"/>
          </a:p>
          <a:p>
            <a:r>
              <a:rPr lang="ja-JP" altLang="en-US" sz="4000" dirty="0"/>
              <a:t>株式会社生活の木「スターアニス（精油）」</a:t>
            </a:r>
            <a:endParaRPr lang="en-US" altLang="ja-JP" sz="4000" dirty="0"/>
          </a:p>
          <a:p>
            <a:r>
              <a:rPr lang="en-US" altLang="ja-JP" sz="4000" dirty="0">
                <a:hlinkClick r:id="rId7"/>
              </a:rPr>
              <a:t>https://onlineshop.treeoflife.co.jp/ec/pro/disp/1/084403440</a:t>
            </a:r>
            <a:endParaRPr lang="en-US" altLang="ja-JP" sz="4000" dirty="0"/>
          </a:p>
          <a:p>
            <a:r>
              <a:rPr kumimoji="1" lang="ja-JP" altLang="en-US" sz="4000" dirty="0"/>
              <a:t>国立研究開発法人</a:t>
            </a:r>
            <a:r>
              <a:rPr lang="ja-JP" altLang="en-US" sz="4000" dirty="0"/>
              <a:t> 科学技術振興機構純正化学</a:t>
            </a:r>
            <a:endParaRPr lang="en-US" altLang="ja-JP" sz="4000" dirty="0"/>
          </a:p>
          <a:p>
            <a:r>
              <a:rPr lang="en-US" altLang="ja-JP" sz="4000" dirty="0">
                <a:hlinkClick r:id="rId8"/>
              </a:rPr>
              <a:t>http://jglobal.jst.go.jp/detail?JGLOBAL_ID=200907077923940351&amp;q=%E3%82%A2%E3%83%8D%E3%83%88%E3%83%BC%E3%83%AB&amp;t=0</a:t>
            </a:r>
            <a:endParaRPr lang="en-US" altLang="ja-JP" sz="4000" dirty="0"/>
          </a:p>
          <a:p>
            <a:r>
              <a:rPr lang="ja-JP" altLang="en-US" sz="4000" dirty="0"/>
              <a:t>純正化学株式会社</a:t>
            </a:r>
            <a:endParaRPr lang="en-US" altLang="ja-JP" sz="4000" dirty="0"/>
          </a:p>
          <a:p>
            <a:r>
              <a:rPr lang="en-US" altLang="ja-JP" sz="4000" dirty="0">
                <a:hlinkClick r:id="rId9"/>
              </a:rPr>
              <a:t>junsei.ehost.jp/productsearch/msds/11470jis.pdf</a:t>
            </a:r>
          </a:p>
          <a:p>
            <a:r>
              <a:rPr lang="ja-JP" altLang="en-US" sz="4000" dirty="0"/>
              <a:t>ジーエルサイエンス株式会社</a:t>
            </a:r>
            <a:endParaRPr lang="en-US" altLang="ja-JP" sz="4000" dirty="0"/>
          </a:p>
          <a:p>
            <a:r>
              <a:rPr lang="en-US" altLang="ja-JP" sz="4000" dirty="0">
                <a:hlinkClick r:id="rId10"/>
              </a:rPr>
              <a:t>https://www.gls.co.jp/technique/app/gc_technical_note.html</a:t>
            </a:r>
            <a:endParaRPr lang="en-US" altLang="ja-JP" sz="4000" dirty="0"/>
          </a:p>
          <a:p>
            <a:r>
              <a:rPr lang="ja-JP" altLang="en-US" sz="4000" dirty="0"/>
              <a:t>エスビー食品株式会社</a:t>
            </a:r>
            <a:endParaRPr lang="en-US" altLang="ja-JP" sz="4000" dirty="0"/>
          </a:p>
          <a:p>
            <a:r>
              <a:rPr lang="en-US" altLang="ja-JP" sz="4000" dirty="0">
                <a:hlinkClick r:id="rId11"/>
              </a:rPr>
              <a:t>https://www.sbfoods.co.jp/selectspice/index.html</a:t>
            </a:r>
            <a:r>
              <a:rPr lang="ja-JP" altLang="en-US" sz="4000" dirty="0"/>
              <a:t>　</a:t>
            </a:r>
            <a:endParaRPr lang="en-US" altLang="ja-JP" sz="4000" dirty="0"/>
          </a:p>
          <a:p>
            <a:endParaRPr lang="en-US" altLang="ja-JP" sz="4000" dirty="0"/>
          </a:p>
        </p:txBody>
      </p:sp>
      <p:sp>
        <p:nvSpPr>
          <p:cNvPr id="14" name="テキスト ボックス 13"/>
          <p:cNvSpPr txBox="1"/>
          <p:nvPr/>
        </p:nvSpPr>
        <p:spPr>
          <a:xfrm>
            <a:off x="741010" y="13394354"/>
            <a:ext cx="14999105" cy="830997"/>
          </a:xfrm>
          <a:prstGeom prst="rect">
            <a:avLst/>
          </a:prstGeom>
          <a:noFill/>
        </p:spPr>
        <p:txBody>
          <a:bodyPr wrap="square" rtlCol="0" anchor="t">
            <a:spAutoFit/>
          </a:bodyPr>
          <a:lstStyle/>
          <a:p>
            <a:r>
              <a:rPr lang="ja-JP" altLang="en-US" sz="4800" b="1">
                <a:latin typeface="ＭＳ Ｐゴシック"/>
                <a:ea typeface="ＭＳ Ｐゴシック"/>
              </a:rPr>
              <a:t>４－２－４．水を加えずに加熱する</a:t>
            </a:r>
            <a:endParaRPr lang="en-US" altLang="ja-JP" sz="4800" b="1">
              <a:latin typeface="ＭＳ Ｐゴシック"/>
              <a:ea typeface="ＭＳ Ｐゴシック"/>
            </a:endParaRPr>
          </a:p>
        </p:txBody>
      </p:sp>
      <p:sp>
        <p:nvSpPr>
          <p:cNvPr id="16" name="テキスト ボックス 15"/>
          <p:cNvSpPr txBox="1"/>
          <p:nvPr/>
        </p:nvSpPr>
        <p:spPr>
          <a:xfrm>
            <a:off x="739775" y="14803946"/>
            <a:ext cx="8500797" cy="6863417"/>
          </a:xfrm>
          <a:prstGeom prst="rect">
            <a:avLst/>
          </a:prstGeom>
          <a:noFill/>
        </p:spPr>
        <p:txBody>
          <a:bodyPr wrap="square" rtlCol="0" anchor="t">
            <a:spAutoFit/>
          </a:bodyPr>
          <a:lstStyle/>
          <a:p>
            <a:pPr lvl="0"/>
            <a:r>
              <a:rPr lang="ja-JP" altLang="en-US" sz="4000" u="sng" dirty="0">
                <a:solidFill>
                  <a:prstClr val="black"/>
                </a:solidFill>
              </a:rPr>
              <a:t>方法</a:t>
            </a:r>
            <a:endParaRPr lang="en-US" altLang="ja-JP" sz="4000" u="sng" dirty="0">
              <a:solidFill>
                <a:prstClr val="black"/>
              </a:solidFill>
            </a:endParaRPr>
          </a:p>
          <a:p>
            <a:r>
              <a:rPr lang="ja-JP" altLang="en-US" sz="4000">
                <a:solidFill>
                  <a:prstClr val="black"/>
                </a:solidFill>
              </a:rPr>
              <a:t>　スターアニスの素材</a:t>
            </a:r>
            <a:r>
              <a:rPr lang="en-US" altLang="ja-JP" sz="4000" dirty="0">
                <a:solidFill>
                  <a:prstClr val="black"/>
                </a:solidFill>
              </a:rPr>
              <a:t>5.00g</a:t>
            </a:r>
            <a:r>
              <a:rPr lang="ja-JP" altLang="en-US" sz="4000">
                <a:solidFill>
                  <a:prstClr val="black"/>
                </a:solidFill>
              </a:rPr>
              <a:t>を取り、粉砕してナスフラスコに移した。</a:t>
            </a:r>
            <a:r>
              <a:rPr lang="en-US" altLang="ja-JP" sz="4000" dirty="0">
                <a:solidFill>
                  <a:prstClr val="black"/>
                </a:solidFill>
              </a:rPr>
              <a:t>100℃</a:t>
            </a:r>
            <a:r>
              <a:rPr lang="ja-JP" altLang="en-US" sz="4000">
                <a:solidFill>
                  <a:prstClr val="black"/>
                </a:solidFill>
              </a:rPr>
              <a:t>はウォーターバスを用い、</a:t>
            </a:r>
            <a:r>
              <a:rPr lang="en-US" altLang="ja-JP" sz="4000" dirty="0">
                <a:solidFill>
                  <a:prstClr val="black"/>
                </a:solidFill>
              </a:rPr>
              <a:t>150℃</a:t>
            </a:r>
            <a:r>
              <a:rPr lang="ja-JP" altLang="en-US" sz="4000">
                <a:solidFill>
                  <a:prstClr val="black"/>
                </a:solidFill>
              </a:rPr>
              <a:t>、</a:t>
            </a:r>
            <a:r>
              <a:rPr lang="en-US" altLang="ja-JP" sz="4000" dirty="0">
                <a:solidFill>
                  <a:prstClr val="black"/>
                </a:solidFill>
              </a:rPr>
              <a:t>200</a:t>
            </a:r>
            <a:r>
              <a:rPr lang="ja-JP" altLang="en-US" sz="4000">
                <a:solidFill>
                  <a:prstClr val="black"/>
                </a:solidFill>
              </a:rPr>
              <a:t>℃、</a:t>
            </a:r>
            <a:r>
              <a:rPr lang="en-US" altLang="ja-JP" sz="4000" dirty="0">
                <a:solidFill>
                  <a:prstClr val="black"/>
                </a:solidFill>
              </a:rPr>
              <a:t>300</a:t>
            </a:r>
            <a:r>
              <a:rPr lang="ja-JP" altLang="en-US" sz="4000">
                <a:solidFill>
                  <a:prstClr val="black"/>
                </a:solidFill>
              </a:rPr>
              <a:t>℃はクッキングヒーターを用いてナスフラスコごと</a:t>
            </a:r>
            <a:r>
              <a:rPr lang="en-US" altLang="ja-JP" sz="4000" dirty="0">
                <a:solidFill>
                  <a:prstClr val="black"/>
                </a:solidFill>
              </a:rPr>
              <a:t>30</a:t>
            </a:r>
            <a:r>
              <a:rPr lang="ja-JP" altLang="en-US" sz="4000">
                <a:solidFill>
                  <a:prstClr val="black"/>
                </a:solidFill>
              </a:rPr>
              <a:t>分間加熱した。温度は空のナスフラスコの底に当たるように温度計を刺し、中の温度を管理した。三角フラスコに移し、ヘキサンを</a:t>
            </a:r>
            <a:r>
              <a:rPr lang="en-US" altLang="ja-JP" sz="4000" dirty="0">
                <a:solidFill>
                  <a:prstClr val="black"/>
                </a:solidFill>
              </a:rPr>
              <a:t>40.0ml</a:t>
            </a:r>
            <a:r>
              <a:rPr lang="ja-JP" altLang="en-US" sz="4000">
                <a:solidFill>
                  <a:prstClr val="black"/>
                </a:solidFill>
              </a:rPr>
              <a:t>入れて超音波を</a:t>
            </a:r>
            <a:r>
              <a:rPr lang="en-US" altLang="ja-JP" sz="4000" dirty="0">
                <a:solidFill>
                  <a:prstClr val="black"/>
                </a:solidFill>
              </a:rPr>
              <a:t>30</a:t>
            </a:r>
            <a:r>
              <a:rPr lang="ja-JP" altLang="en-US" sz="4000">
                <a:solidFill>
                  <a:prstClr val="black"/>
                </a:solidFill>
              </a:rPr>
              <a:t>分間あてた。</a:t>
            </a:r>
            <a:r>
              <a:rPr lang="ja-JP" altLang="en-US" sz="4000"/>
              <a:t>以下は４－２－１と同じ方法で行った。</a:t>
            </a:r>
            <a:endParaRPr lang="ja-JP" sz="6900">
              <a:latin typeface="ＭＳ Ｐゴシック"/>
              <a:ea typeface="ＭＳ Ｐゴシック"/>
            </a:endParaRPr>
          </a:p>
        </p:txBody>
      </p:sp>
      <p:pic>
        <p:nvPicPr>
          <p:cNvPr id="19" name="図 18"/>
          <p:cNvPicPr>
            <a:picLocks noChangeAspect="1"/>
          </p:cNvPicPr>
          <p:nvPr/>
        </p:nvPicPr>
        <p:blipFill rotWithShape="1">
          <a:blip r:embed="rId12" cstate="print">
            <a:extLst>
              <a:ext uri="{28A0092B-C50C-407E-A947-70E740481C1C}">
                <a14:useLocalDpi xmlns:a14="http://schemas.microsoft.com/office/drawing/2010/main" val="0"/>
              </a:ext>
            </a:extLst>
          </a:blip>
          <a:srcRect l="15442" t="-146" r="12914"/>
          <a:stretch/>
        </p:blipFill>
        <p:spPr>
          <a:xfrm>
            <a:off x="9240572" y="15620523"/>
            <a:ext cx="5902019" cy="4641019"/>
          </a:xfrm>
          <a:prstGeom prst="rect">
            <a:avLst/>
          </a:prstGeom>
        </p:spPr>
      </p:pic>
      <p:pic>
        <p:nvPicPr>
          <p:cNvPr id="8" name="図 7"/>
          <p:cNvPicPr>
            <a:picLocks noChangeAspect="1"/>
          </p:cNvPicPr>
          <p:nvPr/>
        </p:nvPicPr>
        <p:blipFill>
          <a:blip r:embed="rId13"/>
          <a:stretch>
            <a:fillRect/>
          </a:stretch>
        </p:blipFill>
        <p:spPr>
          <a:xfrm>
            <a:off x="499901" y="31475584"/>
            <a:ext cx="7205188" cy="4524551"/>
          </a:xfrm>
          <a:prstGeom prst="rect">
            <a:avLst/>
          </a:prstGeom>
        </p:spPr>
      </p:pic>
      <p:sp>
        <p:nvSpPr>
          <p:cNvPr id="2" name="テキスト ボックス 1"/>
          <p:cNvSpPr txBox="1"/>
          <p:nvPr/>
        </p:nvSpPr>
        <p:spPr>
          <a:xfrm>
            <a:off x="682625" y="30355500"/>
            <a:ext cx="14086952" cy="923330"/>
          </a:xfrm>
          <a:prstGeom prst="rect">
            <a:avLst/>
          </a:prstGeom>
          <a:noFill/>
        </p:spPr>
        <p:txBody>
          <a:bodyPr wrap="square" rtlCol="0">
            <a:spAutoFit/>
          </a:bodyPr>
          <a:lstStyle/>
          <a:p>
            <a:pPr algn="ctr"/>
            <a:r>
              <a:rPr kumimoji="1" lang="ja-JP" altLang="en-US" sz="5400" dirty="0"/>
              <a:t>加熱した温度ごとのアネトールのピークの大きさ</a:t>
            </a:r>
          </a:p>
        </p:txBody>
      </p:sp>
      <p:pic>
        <p:nvPicPr>
          <p:cNvPr id="20" name="図 19"/>
          <p:cNvPicPr>
            <a:picLocks noChangeAspect="1"/>
          </p:cNvPicPr>
          <p:nvPr/>
        </p:nvPicPr>
        <p:blipFill rotWithShape="1">
          <a:blip r:embed="rId14"/>
          <a:srcRect l="1041" t="10608" r="94336" b="7514"/>
          <a:stretch/>
        </p:blipFill>
        <p:spPr>
          <a:xfrm>
            <a:off x="458234" y="31475584"/>
            <a:ext cx="376562" cy="4157528"/>
          </a:xfrm>
          <a:prstGeom prst="rect">
            <a:avLst/>
          </a:prstGeom>
        </p:spPr>
      </p:pic>
      <p:pic>
        <p:nvPicPr>
          <p:cNvPr id="21" name="図 20"/>
          <p:cNvPicPr>
            <a:picLocks noChangeAspect="1"/>
          </p:cNvPicPr>
          <p:nvPr/>
        </p:nvPicPr>
        <p:blipFill rotWithShape="1">
          <a:blip r:embed="rId15"/>
          <a:srcRect l="976" t="94370" b="1767"/>
          <a:stretch/>
        </p:blipFill>
        <p:spPr>
          <a:xfrm>
            <a:off x="458234" y="35597360"/>
            <a:ext cx="7246855" cy="263296"/>
          </a:xfrm>
          <a:prstGeom prst="rect">
            <a:avLst/>
          </a:prstGeom>
        </p:spPr>
      </p:pic>
      <p:pic>
        <p:nvPicPr>
          <p:cNvPr id="22" name="図 21"/>
          <p:cNvPicPr>
            <a:picLocks noChangeAspect="1"/>
          </p:cNvPicPr>
          <p:nvPr/>
        </p:nvPicPr>
        <p:blipFill rotWithShape="1">
          <a:blip r:embed="rId14"/>
          <a:srcRect l="1041" t="10608" r="94336" b="7514"/>
          <a:stretch/>
        </p:blipFill>
        <p:spPr>
          <a:xfrm>
            <a:off x="8018272" y="31475584"/>
            <a:ext cx="376562" cy="4157528"/>
          </a:xfrm>
          <a:prstGeom prst="rect">
            <a:avLst/>
          </a:prstGeom>
        </p:spPr>
      </p:pic>
      <p:pic>
        <p:nvPicPr>
          <p:cNvPr id="23" name="図 22"/>
          <p:cNvPicPr>
            <a:picLocks noChangeAspect="1"/>
          </p:cNvPicPr>
          <p:nvPr/>
        </p:nvPicPr>
        <p:blipFill rotWithShape="1">
          <a:blip r:embed="rId15"/>
          <a:srcRect l="976" t="94370" b="1767"/>
          <a:stretch/>
        </p:blipFill>
        <p:spPr>
          <a:xfrm>
            <a:off x="8018272" y="35597360"/>
            <a:ext cx="7151355" cy="259826"/>
          </a:xfrm>
          <a:prstGeom prst="rect">
            <a:avLst/>
          </a:prstGeom>
        </p:spPr>
      </p:pic>
      <p:pic>
        <p:nvPicPr>
          <p:cNvPr id="24" name="図 23"/>
          <p:cNvPicPr>
            <a:picLocks noChangeAspect="1"/>
          </p:cNvPicPr>
          <p:nvPr/>
        </p:nvPicPr>
        <p:blipFill rotWithShape="1">
          <a:blip r:embed="rId14"/>
          <a:srcRect l="1041" t="10608" r="94336" b="7514"/>
          <a:stretch/>
        </p:blipFill>
        <p:spPr>
          <a:xfrm>
            <a:off x="425784" y="37362554"/>
            <a:ext cx="376562" cy="4157528"/>
          </a:xfrm>
          <a:prstGeom prst="rect">
            <a:avLst/>
          </a:prstGeom>
        </p:spPr>
      </p:pic>
      <p:pic>
        <p:nvPicPr>
          <p:cNvPr id="25" name="図 24"/>
          <p:cNvPicPr>
            <a:picLocks noChangeAspect="1"/>
          </p:cNvPicPr>
          <p:nvPr/>
        </p:nvPicPr>
        <p:blipFill rotWithShape="1">
          <a:blip r:embed="rId15"/>
          <a:srcRect l="976" t="94370" b="1767"/>
          <a:stretch/>
        </p:blipFill>
        <p:spPr>
          <a:xfrm>
            <a:off x="425785" y="41469624"/>
            <a:ext cx="7159030" cy="260105"/>
          </a:xfrm>
          <a:prstGeom prst="rect">
            <a:avLst/>
          </a:prstGeom>
        </p:spPr>
      </p:pic>
      <p:pic>
        <p:nvPicPr>
          <p:cNvPr id="27" name="図 26"/>
          <p:cNvPicPr>
            <a:picLocks noChangeAspect="1"/>
          </p:cNvPicPr>
          <p:nvPr/>
        </p:nvPicPr>
        <p:blipFill rotWithShape="1">
          <a:blip r:embed="rId14"/>
          <a:srcRect l="1041" t="10608" r="94336" b="7514"/>
          <a:stretch/>
        </p:blipFill>
        <p:spPr>
          <a:xfrm>
            <a:off x="8086278" y="37362554"/>
            <a:ext cx="376562" cy="4157528"/>
          </a:xfrm>
          <a:prstGeom prst="rect">
            <a:avLst/>
          </a:prstGeom>
        </p:spPr>
      </p:pic>
      <p:pic>
        <p:nvPicPr>
          <p:cNvPr id="28" name="図 27"/>
          <p:cNvPicPr>
            <a:picLocks noChangeAspect="1"/>
          </p:cNvPicPr>
          <p:nvPr/>
        </p:nvPicPr>
        <p:blipFill rotWithShape="1">
          <a:blip r:embed="rId15"/>
          <a:srcRect l="976" t="94370" b="1767"/>
          <a:stretch/>
        </p:blipFill>
        <p:spPr>
          <a:xfrm>
            <a:off x="8086278" y="41488571"/>
            <a:ext cx="7083349" cy="257355"/>
          </a:xfrm>
          <a:prstGeom prst="rect">
            <a:avLst/>
          </a:prstGeom>
        </p:spPr>
      </p:pic>
      <p:sp>
        <p:nvSpPr>
          <p:cNvPr id="29" name="テキスト ボックス 28"/>
          <p:cNvSpPr txBox="1"/>
          <p:nvPr/>
        </p:nvSpPr>
        <p:spPr>
          <a:xfrm>
            <a:off x="2306712" y="36121701"/>
            <a:ext cx="3591566" cy="584775"/>
          </a:xfrm>
          <a:prstGeom prst="rect">
            <a:avLst/>
          </a:prstGeom>
          <a:noFill/>
        </p:spPr>
        <p:txBody>
          <a:bodyPr wrap="square" rtlCol="0">
            <a:spAutoFit/>
          </a:bodyPr>
          <a:lstStyle/>
          <a:p>
            <a:r>
              <a:rPr kumimoji="1" lang="ja-JP" altLang="en-US" sz="3200" dirty="0"/>
              <a:t>図</a:t>
            </a:r>
            <a:r>
              <a:rPr kumimoji="1" lang="en-US" altLang="ja-JP" sz="3200" dirty="0"/>
              <a:t>10</a:t>
            </a:r>
            <a:r>
              <a:rPr kumimoji="1" lang="ja-JP" altLang="en-US" sz="3200" dirty="0"/>
              <a:t>　</a:t>
            </a:r>
            <a:r>
              <a:rPr kumimoji="1" lang="en-US" altLang="ja-JP" sz="3200" dirty="0"/>
              <a:t>100</a:t>
            </a:r>
            <a:r>
              <a:rPr kumimoji="1" lang="ja-JP" altLang="en-US" sz="3200" dirty="0"/>
              <a:t>℃で加熱</a:t>
            </a:r>
          </a:p>
        </p:txBody>
      </p:sp>
      <p:sp>
        <p:nvSpPr>
          <p:cNvPr id="30" name="テキスト ボックス 29"/>
          <p:cNvSpPr txBox="1"/>
          <p:nvPr/>
        </p:nvSpPr>
        <p:spPr>
          <a:xfrm>
            <a:off x="10281497" y="36137429"/>
            <a:ext cx="3591566" cy="584775"/>
          </a:xfrm>
          <a:prstGeom prst="rect">
            <a:avLst/>
          </a:prstGeom>
          <a:noFill/>
        </p:spPr>
        <p:txBody>
          <a:bodyPr wrap="square" rtlCol="0">
            <a:spAutoFit/>
          </a:bodyPr>
          <a:lstStyle/>
          <a:p>
            <a:r>
              <a:rPr lang="ja-JP" altLang="en-US" sz="3200" dirty="0"/>
              <a:t>図</a:t>
            </a:r>
            <a:r>
              <a:rPr lang="en-US" altLang="ja-JP" sz="3200" dirty="0"/>
              <a:t>11</a:t>
            </a:r>
            <a:r>
              <a:rPr lang="ja-JP" altLang="en-US" sz="3200" dirty="0"/>
              <a:t>　</a:t>
            </a:r>
            <a:r>
              <a:rPr lang="en-US" altLang="ja-JP" sz="3200" dirty="0"/>
              <a:t>150</a:t>
            </a:r>
            <a:r>
              <a:rPr kumimoji="1" lang="ja-JP" altLang="en-US" sz="3200" dirty="0"/>
              <a:t>℃で加熱</a:t>
            </a:r>
          </a:p>
        </p:txBody>
      </p:sp>
      <p:sp>
        <p:nvSpPr>
          <p:cNvPr id="31" name="テキスト ボックス 30"/>
          <p:cNvSpPr txBox="1"/>
          <p:nvPr/>
        </p:nvSpPr>
        <p:spPr>
          <a:xfrm>
            <a:off x="2366782" y="41938939"/>
            <a:ext cx="3339603" cy="584775"/>
          </a:xfrm>
          <a:prstGeom prst="rect">
            <a:avLst/>
          </a:prstGeom>
          <a:noFill/>
        </p:spPr>
        <p:txBody>
          <a:bodyPr wrap="square" rtlCol="0">
            <a:spAutoFit/>
          </a:bodyPr>
          <a:lstStyle/>
          <a:p>
            <a:r>
              <a:rPr lang="ja-JP" altLang="en-US" sz="3200" dirty="0"/>
              <a:t>図</a:t>
            </a:r>
            <a:r>
              <a:rPr lang="en-US" altLang="ja-JP" sz="3200" dirty="0"/>
              <a:t>12 200</a:t>
            </a:r>
            <a:r>
              <a:rPr kumimoji="1" lang="ja-JP" altLang="en-US" sz="3200" dirty="0"/>
              <a:t>℃で加熱</a:t>
            </a:r>
          </a:p>
        </p:txBody>
      </p:sp>
      <p:sp>
        <p:nvSpPr>
          <p:cNvPr id="32" name="テキスト ボックス 31"/>
          <p:cNvSpPr txBox="1"/>
          <p:nvPr/>
        </p:nvSpPr>
        <p:spPr>
          <a:xfrm>
            <a:off x="10407479" y="41883220"/>
            <a:ext cx="3339603" cy="584775"/>
          </a:xfrm>
          <a:prstGeom prst="rect">
            <a:avLst/>
          </a:prstGeom>
          <a:noFill/>
        </p:spPr>
        <p:txBody>
          <a:bodyPr wrap="square" rtlCol="0">
            <a:spAutoFit/>
          </a:bodyPr>
          <a:lstStyle/>
          <a:p>
            <a:r>
              <a:rPr lang="ja-JP" altLang="en-US" sz="3200" dirty="0"/>
              <a:t>図</a:t>
            </a:r>
            <a:r>
              <a:rPr lang="en-US" altLang="ja-JP" sz="3200" dirty="0"/>
              <a:t>13 300</a:t>
            </a:r>
            <a:r>
              <a:rPr kumimoji="1" lang="ja-JP" altLang="en-US" sz="3200" dirty="0"/>
              <a:t>℃で加熱</a:t>
            </a:r>
          </a:p>
        </p:txBody>
      </p:sp>
      <p:graphicFrame>
        <p:nvGraphicFramePr>
          <p:cNvPr id="33" name="グラフ 32"/>
          <p:cNvGraphicFramePr>
            <a:graphicFrameLocks/>
          </p:cNvGraphicFramePr>
          <p:nvPr>
            <p:extLst>
              <p:ext uri="{D42A27DB-BD31-4B8C-83A1-F6EECF244321}">
                <p14:modId xmlns:p14="http://schemas.microsoft.com/office/powerpoint/2010/main" val="716085578"/>
              </p:ext>
            </p:extLst>
          </p:nvPr>
        </p:nvGraphicFramePr>
        <p:xfrm>
          <a:off x="1761065" y="6573298"/>
          <a:ext cx="11647497" cy="6178072"/>
        </p:xfrm>
        <a:graphic>
          <a:graphicData uri="http://schemas.openxmlformats.org/drawingml/2006/chart">
            <c:chart xmlns:c="http://schemas.openxmlformats.org/drawingml/2006/chart" xmlns:r="http://schemas.openxmlformats.org/officeDocument/2006/relationships" r:id="rId16"/>
          </a:graphicData>
        </a:graphic>
      </p:graphicFrame>
      <p:sp>
        <p:nvSpPr>
          <p:cNvPr id="34" name="正方形/長方形 33"/>
          <p:cNvSpPr/>
          <p:nvPr/>
        </p:nvSpPr>
        <p:spPr>
          <a:xfrm>
            <a:off x="4269895" y="11912023"/>
            <a:ext cx="9138667" cy="707886"/>
          </a:xfrm>
          <a:prstGeom prst="rect">
            <a:avLst/>
          </a:prstGeom>
        </p:spPr>
        <p:txBody>
          <a:bodyPr wrap="square">
            <a:spAutoFit/>
          </a:bodyPr>
          <a:lstStyle/>
          <a:p>
            <a:r>
              <a:rPr lang="ja-JP" altLang="en-US" sz="4000" dirty="0">
                <a:solidFill>
                  <a:srgbClr val="000000"/>
                </a:solidFill>
                <a:latin typeface="ＭＳ Ｐゴシック" panose="020B0600070205080204" pitchFamily="50" charset="-128"/>
              </a:rPr>
              <a:t>水からの抽出　　スターアニスからの抽出　　</a:t>
            </a:r>
            <a:endParaRPr lang="en-US" altLang="ja-JP" sz="4000" dirty="0">
              <a:solidFill>
                <a:srgbClr val="000000"/>
              </a:solidFill>
              <a:latin typeface="ＭＳ Ｐゴシック" panose="020B0600070205080204" pitchFamily="50" charset="-128"/>
            </a:endParaRPr>
          </a:p>
        </p:txBody>
      </p:sp>
      <p:grpSp>
        <p:nvGrpSpPr>
          <p:cNvPr id="48" name="グループ化 47">
            <a:extLst>
              <a:ext uri="{FF2B5EF4-FFF2-40B4-BE49-F238E27FC236}">
                <a16:creationId xmlns:a16="http://schemas.microsoft.com/office/drawing/2014/main" xmlns="" id="{387B933C-A0A8-4A34-BBB9-AF0AF74EBE62}"/>
              </a:ext>
            </a:extLst>
          </p:cNvPr>
          <p:cNvGrpSpPr/>
          <p:nvPr/>
        </p:nvGrpSpPr>
        <p:grpSpPr>
          <a:xfrm>
            <a:off x="682625" y="912019"/>
            <a:ext cx="14025735" cy="4264324"/>
            <a:chOff x="15841328" y="31637068"/>
            <a:chExt cx="14025735" cy="4264324"/>
          </a:xfrm>
        </p:grpSpPr>
        <p:pic>
          <p:nvPicPr>
            <p:cNvPr id="49" name="図 48"/>
            <p:cNvPicPr>
              <a:picLocks noChangeAspect="1"/>
            </p:cNvPicPr>
            <p:nvPr/>
          </p:nvPicPr>
          <p:blipFill>
            <a:blip r:embed="rId17"/>
            <a:stretch>
              <a:fillRect/>
            </a:stretch>
          </p:blipFill>
          <p:spPr>
            <a:xfrm>
              <a:off x="15841328" y="31706068"/>
              <a:ext cx="7060577" cy="4142192"/>
            </a:xfrm>
            <a:prstGeom prst="rect">
              <a:avLst/>
            </a:prstGeom>
          </p:spPr>
        </p:pic>
        <p:pic>
          <p:nvPicPr>
            <p:cNvPr id="50" name="図 49"/>
            <p:cNvPicPr>
              <a:picLocks noChangeAspect="1"/>
            </p:cNvPicPr>
            <p:nvPr/>
          </p:nvPicPr>
          <p:blipFill>
            <a:blip r:embed="rId18"/>
            <a:stretch>
              <a:fillRect/>
            </a:stretch>
          </p:blipFill>
          <p:spPr>
            <a:xfrm>
              <a:off x="23129833" y="31637068"/>
              <a:ext cx="6737230" cy="4264324"/>
            </a:xfrm>
            <a:prstGeom prst="rect">
              <a:avLst/>
            </a:prstGeom>
          </p:spPr>
        </p:pic>
        <p:sp>
          <p:nvSpPr>
            <p:cNvPr id="51" name="下矢印 50"/>
            <p:cNvSpPr/>
            <p:nvPr/>
          </p:nvSpPr>
          <p:spPr>
            <a:xfrm>
              <a:off x="19552549" y="34584133"/>
              <a:ext cx="282481" cy="658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テキスト ボックス 51"/>
            <p:cNvSpPr txBox="1"/>
            <p:nvPr/>
          </p:nvSpPr>
          <p:spPr>
            <a:xfrm>
              <a:off x="18718683" y="33857617"/>
              <a:ext cx="2232694" cy="584775"/>
            </a:xfrm>
            <a:prstGeom prst="rect">
              <a:avLst/>
            </a:prstGeom>
            <a:noFill/>
          </p:spPr>
          <p:txBody>
            <a:bodyPr wrap="square" rtlCol="0">
              <a:spAutoFit/>
            </a:bodyPr>
            <a:lstStyle/>
            <a:p>
              <a:r>
                <a:rPr kumimoji="1" lang="ja-JP" altLang="en-US" sz="3200" dirty="0"/>
                <a:t>アネトール</a:t>
              </a:r>
            </a:p>
          </p:txBody>
        </p:sp>
        <p:sp>
          <p:nvSpPr>
            <p:cNvPr id="53" name="下矢印 52"/>
            <p:cNvSpPr/>
            <p:nvPr/>
          </p:nvSpPr>
          <p:spPr>
            <a:xfrm>
              <a:off x="26658468" y="34026271"/>
              <a:ext cx="282481" cy="6586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p:cNvSpPr txBox="1"/>
            <p:nvPr/>
          </p:nvSpPr>
          <p:spPr>
            <a:xfrm>
              <a:off x="25913427" y="33365174"/>
              <a:ext cx="2182302" cy="584775"/>
            </a:xfrm>
            <a:prstGeom prst="rect">
              <a:avLst/>
            </a:prstGeom>
            <a:noFill/>
          </p:spPr>
          <p:txBody>
            <a:bodyPr wrap="square" rtlCol="0">
              <a:spAutoFit/>
            </a:bodyPr>
            <a:lstStyle/>
            <a:p>
              <a:r>
                <a:rPr kumimoji="1" lang="ja-JP" altLang="en-US" sz="3200" dirty="0"/>
                <a:t>アネトール</a:t>
              </a:r>
            </a:p>
          </p:txBody>
        </p:sp>
        <p:pic>
          <p:nvPicPr>
            <p:cNvPr id="55" name="図 54"/>
            <p:cNvPicPr>
              <a:picLocks noChangeAspect="1"/>
            </p:cNvPicPr>
            <p:nvPr/>
          </p:nvPicPr>
          <p:blipFill rotWithShape="1">
            <a:blip r:embed="rId14"/>
            <a:srcRect l="1041" t="10608" r="94336" b="7514"/>
            <a:stretch/>
          </p:blipFill>
          <p:spPr>
            <a:xfrm>
              <a:off x="15841328" y="31711385"/>
              <a:ext cx="349389" cy="3857519"/>
            </a:xfrm>
            <a:prstGeom prst="rect">
              <a:avLst/>
            </a:prstGeom>
          </p:spPr>
        </p:pic>
        <p:pic>
          <p:nvPicPr>
            <p:cNvPr id="56" name="図 55"/>
            <p:cNvPicPr>
              <a:picLocks noChangeAspect="1"/>
            </p:cNvPicPr>
            <p:nvPr/>
          </p:nvPicPr>
          <p:blipFill rotWithShape="1">
            <a:blip r:embed="rId15"/>
            <a:srcRect l="976" t="94370" b="1767"/>
            <a:stretch/>
          </p:blipFill>
          <p:spPr>
            <a:xfrm>
              <a:off x="15841328" y="35568904"/>
              <a:ext cx="6904960" cy="254751"/>
            </a:xfrm>
            <a:prstGeom prst="rect">
              <a:avLst/>
            </a:prstGeom>
          </p:spPr>
        </p:pic>
        <p:pic>
          <p:nvPicPr>
            <p:cNvPr id="57" name="図 56"/>
            <p:cNvPicPr>
              <a:picLocks noChangeAspect="1"/>
            </p:cNvPicPr>
            <p:nvPr/>
          </p:nvPicPr>
          <p:blipFill rotWithShape="1">
            <a:blip r:embed="rId14"/>
            <a:srcRect l="1041" t="10608" r="94336" b="7514"/>
            <a:stretch/>
          </p:blipFill>
          <p:spPr>
            <a:xfrm>
              <a:off x="23146980" y="31704903"/>
              <a:ext cx="349389" cy="3947337"/>
            </a:xfrm>
            <a:prstGeom prst="rect">
              <a:avLst/>
            </a:prstGeom>
          </p:spPr>
        </p:pic>
        <p:pic>
          <p:nvPicPr>
            <p:cNvPr id="58" name="図 57"/>
            <p:cNvPicPr>
              <a:picLocks noChangeAspect="1"/>
            </p:cNvPicPr>
            <p:nvPr/>
          </p:nvPicPr>
          <p:blipFill rotWithShape="1">
            <a:blip r:embed="rId15"/>
            <a:srcRect l="976" t="94370" b="1767"/>
            <a:stretch/>
          </p:blipFill>
          <p:spPr>
            <a:xfrm>
              <a:off x="23146980" y="35532977"/>
              <a:ext cx="6675431" cy="246283"/>
            </a:xfrm>
            <a:prstGeom prst="rect">
              <a:avLst/>
            </a:prstGeom>
          </p:spPr>
        </p:pic>
      </p:grpSp>
      <p:sp>
        <p:nvSpPr>
          <p:cNvPr id="59" name="テキスト ボックス 58"/>
          <p:cNvSpPr txBox="1"/>
          <p:nvPr/>
        </p:nvSpPr>
        <p:spPr>
          <a:xfrm>
            <a:off x="2550531" y="5310071"/>
            <a:ext cx="3686629" cy="584775"/>
          </a:xfrm>
          <a:prstGeom prst="rect">
            <a:avLst/>
          </a:prstGeom>
          <a:noFill/>
        </p:spPr>
        <p:txBody>
          <a:bodyPr wrap="square" rtlCol="0">
            <a:spAutoFit/>
          </a:bodyPr>
          <a:lstStyle/>
          <a:p>
            <a:r>
              <a:rPr lang="ja-JP" altLang="en-US" sz="3200" dirty="0"/>
              <a:t>図</a:t>
            </a:r>
            <a:r>
              <a:rPr lang="en-US" altLang="ja-JP" sz="3200" dirty="0"/>
              <a:t>8</a:t>
            </a:r>
            <a:r>
              <a:rPr lang="ja-JP" altLang="en-US" sz="3200" dirty="0"/>
              <a:t>　</a:t>
            </a:r>
            <a:r>
              <a:rPr kumimoji="1" lang="ja-JP" altLang="en-US" sz="3200" dirty="0"/>
              <a:t>水からの抽出</a:t>
            </a:r>
          </a:p>
        </p:txBody>
      </p:sp>
      <p:sp>
        <p:nvSpPr>
          <p:cNvPr id="60" name="テキスト ボックス 59"/>
          <p:cNvSpPr txBox="1"/>
          <p:nvPr/>
        </p:nvSpPr>
        <p:spPr>
          <a:xfrm>
            <a:off x="8903881" y="5288386"/>
            <a:ext cx="5191767" cy="584775"/>
          </a:xfrm>
          <a:prstGeom prst="rect">
            <a:avLst/>
          </a:prstGeom>
          <a:noFill/>
        </p:spPr>
        <p:txBody>
          <a:bodyPr wrap="square" rtlCol="0">
            <a:spAutoFit/>
          </a:bodyPr>
          <a:lstStyle/>
          <a:p>
            <a:r>
              <a:rPr lang="ja-JP" altLang="en-US" sz="3200" dirty="0"/>
              <a:t>図</a:t>
            </a:r>
            <a:r>
              <a:rPr lang="en-US" altLang="ja-JP" sz="3200" dirty="0"/>
              <a:t>9</a:t>
            </a:r>
            <a:r>
              <a:rPr lang="ja-JP" altLang="en-US" sz="3200" dirty="0"/>
              <a:t>　スターアニス</a:t>
            </a:r>
            <a:r>
              <a:rPr kumimoji="1" lang="ja-JP" altLang="en-US" sz="3200" dirty="0"/>
              <a:t>からの抽出</a:t>
            </a:r>
          </a:p>
        </p:txBody>
      </p:sp>
    </p:spTree>
    <p:extLst>
      <p:ext uri="{BB962C8B-B14F-4D97-AF65-F5344CB8AC3E}">
        <p14:creationId xmlns:p14="http://schemas.microsoft.com/office/powerpoint/2010/main" val="15780173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2652</TotalTime>
  <Words>352</Words>
  <Application>Microsoft Office PowerPoint</Application>
  <PresentationFormat>ユーザー設定</PresentationFormat>
  <Paragraphs>149</Paragraphs>
  <Slides>3</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ＭＳ Ｐゴシック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さいたま市教育委員会</dc:creator>
  <cp:lastModifiedBy>　</cp:lastModifiedBy>
  <cp:revision>320</cp:revision>
  <cp:lastPrinted>2018-09-26T22:39:49Z</cp:lastPrinted>
  <dcterms:created xsi:type="dcterms:W3CDTF">2018-07-23T23:40:18Z</dcterms:created>
  <dcterms:modified xsi:type="dcterms:W3CDTF">2018-09-26T22:41:53Z</dcterms:modified>
</cp:coreProperties>
</file>